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mPRSettings.xml" ContentType="application/vnd.ms-powerpoint.pmPRSettin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6" r:id="rId6"/>
    <p:sldId id="262" r:id="rId7"/>
    <p:sldId id="279" r:id="rId8"/>
    <p:sldId id="275" r:id="rId9"/>
    <p:sldId id="274" r:id="rId10"/>
    <p:sldId id="273" r:id="rId11"/>
    <p:sldId id="272" r:id="rId12"/>
    <p:sldId id="271" r:id="rId13"/>
    <p:sldId id="278" r:id="rId14"/>
    <p:sldId id="270" r:id="rId15"/>
    <p:sldId id="269" r:id="rId16"/>
    <p:sldId id="268" r:id="rId17"/>
    <p:sldId id="267" r:id="rId18"/>
    <p:sldId id="263" r:id="rId19"/>
    <p:sldId id="277" r:id="rId20"/>
    <p:sldId id="276" r:id="rId21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mPRSettings.xml>      �  <?xml version="1.0" encoding="UTF-8"?>
<!DOCTYPE plist PUBLIC "-//Apple Computer//DTD PLIST 1.0//EN" "http://www.apple.com/DTDs/PropertyList-1.0.dtd">
<plist version="1.0">
<dict>
	<key>com.apple.print.PageFormat.PMHorizontalRes</key>
	<dict>
		<key>com.apple.print.ticket.creator</key>
		<string>com.apple.printingmanager</string>
		<key>com.apple.print.ticket.itemArray</key>
		<array>
			<dict>
				<key>com.apple.print.PageFormat.PMHorizontalRes</key>
				<real>72</real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com.apple.print.PageFormat.PMOrientation</key>
	<dict>
		<key>com.apple.print.ticket.creator</key>
		<string>com.apple.printingmanager</string>
		<key>com.apple.print.ticket.itemArray</key>
		<array>
			<dict>
				<key>com.apple.print.PageFormat.PMOrientation</key>
				<integer>1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com.apple.print.PageFormat.PMScaling</key>
	<dict>
		<key>com.apple.print.ticket.creator</key>
		<string>com.apple.printingmanager</string>
		<key>com.apple.print.ticket.itemArray</key>
		<array>
			<dict>
				<key>com.apple.print.PageFormat.PMScaling</key>
				<real>1</real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com.apple.print.PageFormat.PMVerticalRes</key>
	<dict>
		<key>com.apple.print.ticket.creator</key>
		<string>com.apple.printingmanager</string>
		<key>com.apple.print.ticket.itemArray</key>
		<array>
			<dict>
				<key>com.apple.print.PageFormat.PMVerticalRes</key>
				<real>72</real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com.apple.print.PageFormat.PMVerticalScaling</key>
	<dict>
		<key>com.apple.print.ticket.creator</key>
		<string>com.apple.printingmanager</string>
		<key>com.apple.print.ticket.itemArray</key>
		<array>
			<dict>
				<key>com.apple.print.PageFormat.PMVerticalScaling</key>
				<real>1</real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com.apple.print.subTicket.paper_info_ticket</key>
	<dict>
		<key>com.apple.print.PageFormat.PMAdjustedPageRect</key>
		<dict>
			<key>com.apple.print.ticket.creator</key>
			<string>com.apple.printingmanager</string>
			<key>com.apple.print.ticket.itemArray</key>
			<array>
				<dict>
					<key>com.apple.print.PageFormat.PMAdjustedPageRect</key>
					<array>
						<real>0.0</real>
						<real>0.0</real>
						<real>734</real>
						<real>576</real>
					</array>
					<key>com.apple.print.ticket.client</key>
					<string>com.apple.printingmanager</string>
					<key>com.apple.print.ticket.modDate</key>
					<date>2007-10-03T21:10:00Z</date>
					<key>com.apple.print.ticket.stateFlag</key>
					<integer>0</integer>
				</dict>
			</array>
		</dict>
		<key>com.apple.print.PageFormat.PMAdjustedPaperRect</key>
		<dict>
			<key>com.apple.print.ticket.creator</key>
			<string>com.apple.printingmanager</string>
			<key>com.apple.print.ticket.itemArray</key>
			<array>
				<dict>
					<key>com.apple.print.PageFormat.PMAdjustedPaperRect</key>
					<array>
						<real>-18</real>
						<real>-18</real>
						<real>774</real>
						<real>594</real>
					</array>
					<key>com.apple.print.ticket.client</key>
					<string>com.apple.printingmanager</string>
					<key>com.apple.print.ticket.modDate</key>
					<date>2007-10-03T21:10:00Z</date>
					<key>com.apple.print.ticket.stateFlag</key>
					<integer>0</integer>
				</dict>
			</array>
		</dict>
		<key>com.apple.print.PaperInfo.PMPaperName</key>
		<dict>
			<key>com.apple.print.ticket.creator</key>
			<string>com.apple.print.pm.PostScript</string>
			<key>com.apple.print.ticket.itemArray</key>
			<array>
				<dict>
					<key>com.apple.print.PaperInfo.PMPaperName</key>
					<string>na-letter</string>
					<key>com.apple.print.ticket.client</key>
					<string>com.apple.print.pm.PostScript</string>
					<key>com.apple.print.ticket.modDate</key>
					<date>2003-07-01T17:49:36Z</date>
					<key>com.apple.print.ticket.stateFlag</key>
					<integer>1</integer>
				</dict>
			</array>
		</dict>
		<key>com.apple.print.PaperInfo.PMUnadjustedPageRect</key>
		<dict>
			<key>com.apple.print.ticket.creator</key>
			<string>com.apple.print.pm.PostScript</string>
			<key>com.apple.print.ticket.itemArray</key>
			<array>
				<dict>
					<key>com.apple.print.PaperInfo.PMUnadjustedPageRect</key>
					<array>
						<real>0.0</real>
						<real>0.0</real>
						<real>734</real>
						<real>576</real>
					</array>
					<key>com.apple.print.ticket.client</key>
					<string>com.apple.printingmanager</string>
					<key>com.apple.print.ticket.modDate</key>
					<date>2007-10-03T21:10:00Z</date>
					<key>com.apple.print.ticket.stateFlag</key>
					<integer>0</integer>
				</dict>
			</array>
		</dict>
		<key>com.apple.print.PaperInfo.PMUnadjustedPaperRect</key>
		<dict>
			<key>com.apple.print.ticket.creator</key>
			<string>com.apple.print.pm.PostScript</string>
			<key>com.apple.print.ticket.itemArray</key>
			<array>
				<dict>
					<key>com.apple.print.PaperInfo.PMUnadjustedPaperRect</key>
					<array>
						<real>-18</real>
						<real>-18</real>
						<real>774</real>
						<real>594</real>
					</array>
					<key>com.apple.print.ticket.client</key>
					<string>com.apple.printingmanager</string>
					<key>com.apple.print.ticket.modDate</key>
					<date>2007-10-03T21:10:00Z</date>
					<key>com.apple.print.ticket.stateFlag</key>
					<integer>0</integer>
				</dict>
			</array>
		</dict>
		<key>com.apple.print.PaperInfo.ppd.PMPaperName</key>
		<dict>
			<key>com.apple.print.ticket.creator</key>
			<string>com.apple.print.pm.PostScript</string>
			<key>com.apple.print.ticket.itemArray</key>
			<array>
				<dict>
					<key>com.apple.print.PaperInfo.ppd.PMPaperName</key>
					<string>US Letter</string>
					<key>com.apple.print.ticket.client</key>
					<string>com.apple.print.pm.PostScript</string>
					<key>com.apple.print.ticket.modDate</key>
					<date>2003-07-01T17:49:36Z</date>
					<key>com.apple.print.ticket.stateFlag</key>
					<integer>1</integer>
				</dict>
			</array>
		</dict>
		<key>com.apple.print.ticket.APIVersion</key>
		<string>00.20</string>
		<key>com.apple.print.ticket.privateLock</key>
		<false/>
		<key>com.apple.print.ticket.type</key>
		<string>com.apple.print.PaperInfoTicket</string>
	</dict>
	<key>com.apple.print.ticket.APIVersion</key>
	<string>00.20</string>
	<key>com.apple.print.ticket.privateLock</key>
	<false/>
	<key>com.apple.print.ticket.type</key>
	<string>com.apple.print.PageFormatTicket</string>
</dict>
</plist>
   &  <?xml version="1.0" encoding="UTF-8"?>
<!DOCTYPE plist PUBLIC "-//Apple Computer//DTD PLIST 1.0//EN" "http://www.apple.com/DTDs/PropertyList-1.0.dtd">
<plist version="1.0">
<dict>
	<key>com.apple.print.DocumentTicket.PMSpoolFormat</key>
	<dict>
		<key>com.apple.print.ticket.creator</key>
		<string>com.apple.printingmanager</string>
		<key>com.apple.print.ticket.itemArray</key>
		<array>
			<dict>
				<key>com.apple.print.DocumentTicket.PMSpoolFormat</key>
				<string>application/pdf</string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com.apple.print.PrintSettings.PMColorMatchingMode</key>
	<dict>
		<key>com.apple.print.ticket.creator</key>
		<string>com.apple.printingmanager</string>
		<key>com.apple.print.ticket.itemArray</key>
		<array>
			<dict>
				<key>com.apple.print.PrintSettings.PMColorMatchingMode</key>
				<integer>0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com.apple.print.PrintSettings.PMColorSyncProfileID</key>
	<dict>
		<key>com.apple.print.ticket.creator</key>
		<string>com.apple.printingmanager</string>
		<key>com.apple.print.ticket.itemArray</key>
		<array>
			<dict>
				<key>com.apple.print.PrintSettings.PMColorSyncProfileID</key>
				<integer>1294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com.apple.print.PrintSettings.PMCopies</key>
	<dict>
		<key>com.apple.print.ticket.creator</key>
		<string>com.apple.printingmanager</string>
		<key>com.apple.print.ticket.itemArray</key>
		<array>
			<dict>
				<key>com.apple.print.PrintSettings.PMCopies</key>
				<integer>1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com.apple.print.PrintSettings.PMCopyCollate</key>
	<dict>
		<key>com.apple.print.ticket.creator</key>
		<string>com.apple.printingmanager</string>
		<key>com.apple.print.ticket.itemArray</key>
		<array>
			<dict>
				<key>com.apple.print.PrintSettings.PMCopyCollate</key>
				<true/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com.apple.print.PrintSettings.PMFirstPage</key>
	<dict>
		<key>com.apple.print.ticket.creator</key>
		<string>com.apple.printingmanager</string>
		<key>com.apple.print.ticket.itemArray</key>
		<array>
			<dict>
				<key>com.apple.print.PrintSettings.PMFirstPage</key>
				<integer>1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com.apple.print.PrintSettings.PMLastPage</key>
	<dict>
		<key>com.apple.print.ticket.creator</key>
		<string>com.apple.printingmanager</string>
		<key>com.apple.print.ticket.itemArray</key>
		<array>
			<dict>
				<key>com.apple.print.PrintSettings.PMLastPage</key>
				<integer>2147483647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com.apple.print.PrintSettings.PMPageRange</key>
	<dict>
		<key>com.apple.print.ticket.creator</key>
		<string>com.apple.printingmanager</string>
		<key>com.apple.print.ticket.itemArray</key>
		<array>
			<dict>
				<key>com.apple.print.PrintSettings.PMPageRange</key>
				<array>
					<integer>1</integer>
					<integer>2147483647</integer>
				</array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com.apple.print.ticket.APIVersion</key>
	<string>00.20</string>
	<key>com.apple.print.ticket.privateLock</key>
	<false/>
	<key>com.apple.print.ticket.type</key>
	<string>com.apple.print.PrintSettingsTicket</string>
</dict>
</plist>
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79151" autoAdjust="0"/>
  </p:normalViewPr>
  <p:slideViewPr>
    <p:cSldViewPr>
      <p:cViewPr varScale="1">
        <p:scale>
          <a:sx n="92" d="100"/>
          <a:sy n="92" d="100"/>
        </p:scale>
        <p:origin x="-141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9" Type="http://schemas.openxmlformats.org/officeDocument/2006/relationships/pmPRSettings" Target="pmPRSetting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A8ADFD5B-A66C-449C-B6E8-FB716D07777D}" type="datetimeFigureOut">
              <a:rPr lang="en-US" smtClean="0"/>
              <a:pPr/>
              <a:t>2013-11-14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Classroom feud is in the </a:t>
            </a:r>
            <a:r>
              <a:rPr lang="en-US" dirty="0" err="1" smtClean="0"/>
              <a:t>vocab</a:t>
            </a:r>
            <a:r>
              <a:rPr lang="en-US" dirty="0" smtClean="0"/>
              <a:t> games book pg. 167</a:t>
            </a:r>
          </a:p>
          <a:p>
            <a:r>
              <a:rPr lang="en-US" dirty="0" smtClean="0"/>
              <a:t>What is the question? P. 117</a:t>
            </a:r>
          </a:p>
          <a:p>
            <a:r>
              <a:rPr lang="en-US" dirty="0" smtClean="0"/>
              <a:t>Create a category </a:t>
            </a:r>
            <a:r>
              <a:rPr lang="en-US" dirty="0" err="1" smtClean="0"/>
              <a:t>p</a:t>
            </a:r>
            <a:r>
              <a:rPr lang="en-US" dirty="0" smtClean="0"/>
              <a:t>. 89</a:t>
            </a:r>
          </a:p>
          <a:p>
            <a:r>
              <a:rPr lang="en-US" dirty="0" smtClean="0"/>
              <a:t>Where am</a:t>
            </a:r>
            <a:r>
              <a:rPr lang="en-US" baseline="0" dirty="0" smtClean="0"/>
              <a:t> I pg. 85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 verbal information can</a:t>
            </a:r>
            <a:r>
              <a:rPr lang="en-US" baseline="0" dirty="0" smtClean="0"/>
              <a:t> be helpful in making content understandable. </a:t>
            </a:r>
          </a:p>
          <a:p>
            <a:r>
              <a:rPr lang="en-US" baseline="0" dirty="0" smtClean="0"/>
              <a:t>Elvis example pg. 161 of Harvey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</a:t>
            </a:r>
            <a:r>
              <a:rPr lang="en-US" baseline="0" dirty="0" smtClean="0"/>
              <a:t> what is important- keep it concise. </a:t>
            </a:r>
          </a:p>
          <a:p>
            <a:r>
              <a:rPr lang="en-US" baseline="0" dirty="0" smtClean="0"/>
              <a:t>Combo notes- page 73, 74, 75 </a:t>
            </a:r>
          </a:p>
          <a:p>
            <a:r>
              <a:rPr lang="en-US" baseline="0" dirty="0" smtClean="0"/>
              <a:t>Thick and Thin- small post it notes and large ones-  Thin (Word question, add to dictionary, etc) Think (A question that requires an answer in order to comprehend). 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</a:t>
            </a:r>
            <a:r>
              <a:rPr lang="en-US" baseline="0" dirty="0" smtClean="0"/>
              <a:t> what is important- keep it concise. </a:t>
            </a:r>
          </a:p>
          <a:p>
            <a:r>
              <a:rPr lang="en-US" baseline="0" dirty="0" smtClean="0"/>
              <a:t>Combo notes- page 73, 74, 75 </a:t>
            </a:r>
          </a:p>
          <a:p>
            <a:r>
              <a:rPr lang="en-US" baseline="0" dirty="0" smtClean="0"/>
              <a:t>Thick and Thin- small post it notes and large ones-  Thin (Word question, add to dictionary, etc) Think (A question that requires an answer in order to comprehend). 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Real-life:  Read Marshall Memo excerpt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oct</a:t>
            </a:r>
            <a:r>
              <a:rPr lang="en-US" baseline="0" dirty="0" smtClean="0"/>
              <a:t> 2013 pg. 7-8</a:t>
            </a:r>
          </a:p>
          <a:p>
            <a:r>
              <a:rPr lang="en-US" baseline="0" dirty="0" smtClean="0"/>
              <a:t>Add in </a:t>
            </a:r>
            <a:r>
              <a:rPr lang="en-US" baseline="0" dirty="0" err="1" smtClean="0"/>
              <a:t>Marzano’s</a:t>
            </a:r>
            <a:r>
              <a:rPr lang="en-US" baseline="0" dirty="0" smtClean="0"/>
              <a:t> rubric around learning goals?</a:t>
            </a:r>
          </a:p>
          <a:p>
            <a:r>
              <a:rPr lang="en-US" baseline="0" dirty="0" err="1" smtClean="0"/>
              <a:t>Vocab</a:t>
            </a:r>
            <a:r>
              <a:rPr lang="en-US" baseline="0" dirty="0" smtClean="0"/>
              <a:t> self-awareness- I know that word, I don’t know that word, that word sound like or sounds familiar 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“Research</a:t>
            </a:r>
            <a:r>
              <a:rPr lang="en-US" baseline="0" dirty="0" smtClean="0"/>
              <a:t> shows that using questions before a learning experience can serve to activate and access prior knowledge” (Hill &amp; Flynn 2006) pg. 46.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more words you know the better you do in school (Deborah Short) </a:t>
            </a:r>
          </a:p>
          <a:p>
            <a:r>
              <a:rPr lang="en-US" dirty="0" smtClean="0"/>
              <a:t>This includes word families like run, running run over, etc.   May include</a:t>
            </a:r>
            <a:r>
              <a:rPr lang="en-US" baseline="0" dirty="0" smtClean="0"/>
              <a:t> First I…… then I……. Last I …….  I can…. I can’t ……</a:t>
            </a:r>
            <a:endParaRPr lang="en-US" dirty="0" smtClean="0"/>
          </a:p>
          <a:p>
            <a:r>
              <a:rPr lang="en-US" dirty="0" smtClean="0"/>
              <a:t>Language Frames-</a:t>
            </a:r>
            <a:r>
              <a:rPr lang="en-US" baseline="0" dirty="0" smtClean="0"/>
              <a:t> orally use and written </a:t>
            </a:r>
          </a:p>
          <a:p>
            <a:r>
              <a:rPr lang="en-US" baseline="0" dirty="0" smtClean="0"/>
              <a:t>Have every do and present a shade of word color</a:t>
            </a:r>
          </a:p>
          <a:p>
            <a:r>
              <a:rPr lang="en-US" baseline="0" dirty="0" smtClean="0"/>
              <a:t>Practice new words _at least 12__ times to have students know it well enough to improve comprehension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scanned JPG from</a:t>
            </a:r>
            <a:r>
              <a:rPr lang="en-US" baseline="0" dirty="0" smtClean="0"/>
              <a:t> pg. 65 of </a:t>
            </a:r>
            <a:r>
              <a:rPr lang="en-US" baseline="0" dirty="0" err="1" smtClean="0"/>
              <a:t>Pransky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started with ELL (  9:30-</a:t>
            </a:r>
            <a:r>
              <a:rPr lang="en-US" baseline="0" dirty="0" smtClean="0"/>
              <a:t> 13:00)</a:t>
            </a:r>
          </a:p>
          <a:p>
            <a:r>
              <a:rPr lang="en-US" baseline="0" dirty="0" smtClean="0"/>
              <a:t>Visuals are processed 60 000 times faster than text alone.</a:t>
            </a:r>
          </a:p>
          <a:p>
            <a:r>
              <a:rPr lang="en-US" baseline="0" dirty="0" smtClean="0"/>
              <a:t>Pictographs- figure 4.1 and 4.2 pg. 39 and 40 of Hill &amp; Flynn</a:t>
            </a:r>
          </a:p>
          <a:p>
            <a:r>
              <a:rPr lang="en-US" baseline="0" dirty="0" smtClean="0"/>
              <a:t>Positioning pictures- enlarged picture of these as an example</a:t>
            </a:r>
          </a:p>
          <a:p>
            <a:r>
              <a:rPr lang="en-US" baseline="0" dirty="0" smtClean="0"/>
              <a:t>Gallery walk- winter (visuals are all from </a:t>
            </a:r>
            <a:r>
              <a:rPr lang="en-US" baseline="0" smtClean="0"/>
              <a:t>that category).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Revisit Targets.</a:t>
            </a:r>
            <a:r>
              <a:rPr lang="en-US" baseline="0" dirty="0" smtClean="0"/>
              <a:t>   Ask for feedback on a survey 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are our </a:t>
            </a:r>
            <a:r>
              <a:rPr lang="en-US" dirty="0" err="1" smtClean="0"/>
              <a:t>ELLs</a:t>
            </a:r>
            <a:r>
              <a:rPr lang="en-US" dirty="0" smtClean="0"/>
              <a:t>?  Talk about where they come from.</a:t>
            </a:r>
            <a:r>
              <a:rPr lang="en-US" baseline="0" dirty="0" smtClean="0"/>
              <a:t>  If the language spoken at home is NOT English- they are ELL.  What factors will we need to look at when have ELL students in our classrooms.  What do INTAKE meetings usually look like?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L1 literacy transfers:  concepts, linguistic elements, phonological awareness, morphological awareness, strategies.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Invite participants 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 2 years</a:t>
            </a:r>
            <a:r>
              <a:rPr lang="en-US" baseline="0" dirty="0" smtClean="0"/>
              <a:t> of being integrated in a Canadian Classroom students develop functional language skills for carrying basic everyday conversations.</a:t>
            </a:r>
          </a:p>
          <a:p>
            <a:r>
              <a:rPr lang="en-US" baseline="0" dirty="0" smtClean="0"/>
              <a:t>BICS- Kitchen language </a:t>
            </a:r>
          </a:p>
          <a:p>
            <a:r>
              <a:rPr lang="en-US" baseline="0" dirty="0" smtClean="0"/>
              <a:t>When expected to deal with demanding content areas like reading a repository text or writing research papers, BICS in insufficient.   A large gap between BICS and the language required for academic purposes. </a:t>
            </a:r>
          </a:p>
          <a:p>
            <a:r>
              <a:rPr lang="en-US" baseline="0" dirty="0" smtClean="0"/>
              <a:t>CALP- is academic language proficiency, like the language we use in school (The focus of this workshop).  Takes approx 5-7 years to develop and up to 8 years with adolescents.  </a:t>
            </a:r>
          </a:p>
          <a:p>
            <a:r>
              <a:rPr lang="en-US" baseline="0" dirty="0" smtClean="0"/>
              <a:t>To be proficient in CALP level of language, they must use English in an academic context as well as their native speaking peers. 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r>
              <a:rPr lang="en-US" baseline="0" dirty="0" smtClean="0"/>
              <a:t> of things we do in the classroom that require CALP are:  This workshop is designed to help us differentiate for these learners. </a:t>
            </a:r>
          </a:p>
          <a:p>
            <a:r>
              <a:rPr lang="en-US" baseline="0" dirty="0" smtClean="0"/>
              <a:t>HANDOUT THE ATA PAMPHLET. </a:t>
            </a:r>
          </a:p>
          <a:p>
            <a:r>
              <a:rPr lang="en-US" baseline="0" dirty="0" smtClean="0"/>
              <a:t>Any other CALP type things you can think of in your classrooms?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Taken directly</a:t>
            </a:r>
            <a:r>
              <a:rPr lang="en-US" baseline="0" dirty="0" smtClean="0"/>
              <a:t> from the ESL Guide to Implementation Alberta Education 2007.   Not much different from all learners.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goals and question to be answered.  Show Integrating ESL into the Classroom</a:t>
            </a:r>
            <a:r>
              <a:rPr lang="en-US" baseline="0" dirty="0" smtClean="0"/>
              <a:t> @ 12 minutes- 15 minutes.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Clip and the other example is the </a:t>
            </a:r>
            <a:r>
              <a:rPr lang="en-US" dirty="0" err="1" smtClean="0"/>
              <a:t>Jaberwok</a:t>
            </a:r>
            <a:r>
              <a:rPr lang="en-US" baseline="0" dirty="0" smtClean="0"/>
              <a:t> poem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alpha boxes:</a:t>
            </a:r>
          </a:p>
          <a:p>
            <a:r>
              <a:rPr lang="en-US" dirty="0" smtClean="0"/>
              <a:t>Draw on the board </a:t>
            </a:r>
            <a:r>
              <a:rPr lang="en-US" dirty="0" err="1" smtClean="0"/>
              <a:t>winTer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scarF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doG</a:t>
            </a:r>
            <a:r>
              <a:rPr lang="en-US" baseline="0" dirty="0" smtClean="0"/>
              <a:t> etc.</a:t>
            </a:r>
          </a:p>
          <a:p>
            <a:r>
              <a:rPr lang="en-US" baseline="0" dirty="0" smtClean="0"/>
              <a:t>Difficult sounds for ELL students (Figure 3.2) 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 sample of IL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www.lextutor.ca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n-US">
                <a:solidFill>
                  <a:srgbClr val="FFFFFF"/>
                </a:solidFill>
              </a:rPr>
              <a:pPr algn="ctr"/>
              <a:t>2013-11-14</a:t>
            </a:fld>
            <a:endParaRPr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</a:lstStyle>
          <a:p>
            <a:r>
              <a:rPr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/>
              <a:pPr/>
              <a:t>2013-11-14</a:t>
            </a:fld>
            <a:endParaRPr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>
                <a:solidFill>
                  <a:srgbClr val="FFFFFF"/>
                </a:solidFill>
              </a:rPr>
              <a:pPr algn="ctr"/>
              <a:t>‹#›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/>
              <a:pPr/>
              <a:t>2013-11-14</a:t>
            </a:fld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sz="2400" b="1">
                <a:solidFill>
                  <a:srgbClr val="FFFFFF"/>
                </a:solidFill>
              </a:rPr>
              <a:pPr algn="ctr"/>
              <a:t>‹#›</a:t>
            </a:fld>
            <a:endParaRPr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/>
              <a:pPr/>
              <a:t>2013-11-14</a:t>
            </a:fld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sz="1400" b="1">
                <a:solidFill>
                  <a:srgbClr val="FFFFFF"/>
                </a:solidFill>
              </a:rPr>
              <a:pPr algn="ctr"/>
              <a:t>‹#›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/>
              <a:pPr/>
              <a:t>2013-11-14</a:t>
            </a:fld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sz="1400" b="1">
                <a:solidFill>
                  <a:srgbClr val="FFFFFF"/>
                </a:solidFill>
              </a:rPr>
              <a:pPr algn="ctr"/>
              <a:t>‹#›</a:t>
            </a:fld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/>
              <a:pPr/>
              <a:t>2013-11-14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/>
              <a:pPr/>
              <a:t>2013-11-14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/>
              <a:pPr/>
              <a:t>2013-11-14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/>
              <a:pPr/>
              <a:t>2013-11-14</a:t>
            </a:fld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8F82E0A0-C266-4798-8C8F-B9F91E9DA37E}" type="slidenum">
              <a:rPr sz="2800" b="1">
                <a:solidFill>
                  <a:srgbClr val="FFFFFF"/>
                </a:solidFill>
              </a:rPr>
              <a:pPr algn="ctr"/>
              <a:t>‹#›</a:t>
            </a:fld>
            <a:endParaRPr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/>
              <a:pPr/>
              <a:t>2013-11-14</a:t>
            </a:fld>
            <a:endParaRPr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sz="1400" b="1">
                <a:solidFill>
                  <a:srgbClr val="FFFFFF"/>
                </a:solidFill>
              </a:rPr>
              <a:pPr algn="ctr"/>
              <a:t>‹#›</a:t>
            </a:fld>
            <a:endParaRPr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incolorado.org/educators/background/cognates/" TargetMode="External"/><Relationship Id="rId4" Type="http://schemas.openxmlformats.org/officeDocument/2006/relationships/hyperlink" Target="http://www.vocabulary.co.il/root-words/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t4Dfa4fOEY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imagine.fsd38.ab.ca" TargetMode="External"/><Relationship Id="rId4" Type="http://schemas.openxmlformats.org/officeDocument/2006/relationships/hyperlink" Target="http://www.lextutor.ca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strategies for ell students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Advancing academic language proficiency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#8	        		Games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505200"/>
          </a:xfrm>
        </p:spPr>
        <p:txBody>
          <a:bodyPr>
            <a:normAutofit/>
          </a:bodyPr>
          <a:lstStyle/>
          <a:p>
            <a:pPr marL="274320"/>
            <a:r>
              <a:rPr lang="en-US" dirty="0" smtClean="0"/>
              <a:t>Classroom feud</a:t>
            </a:r>
          </a:p>
          <a:p>
            <a:pPr marL="274320"/>
            <a:r>
              <a:rPr lang="en-US" dirty="0" smtClean="0"/>
              <a:t>What is the question?</a:t>
            </a:r>
          </a:p>
          <a:p>
            <a:pPr marL="274320"/>
            <a:r>
              <a:rPr lang="en-US" dirty="0" smtClean="0"/>
              <a:t>Create a category</a:t>
            </a:r>
          </a:p>
          <a:p>
            <a:pPr marL="274320"/>
            <a:r>
              <a:rPr lang="en-US" dirty="0" smtClean="0"/>
              <a:t>Where/who am I?</a:t>
            </a:r>
            <a:endParaRPr lang="en-US" dirty="0"/>
          </a:p>
        </p:txBody>
      </p:sp>
      <p:pic>
        <p:nvPicPr>
          <p:cNvPr id="5" name="Rectangl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81150"/>
            <a:ext cx="3063783" cy="241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#7	        		</a:t>
            </a:r>
            <a:r>
              <a:rPr lang="en-US" sz="3200" dirty="0" smtClean="0"/>
              <a:t>Non-Fiction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505200"/>
          </a:xfrm>
        </p:spPr>
        <p:txBody>
          <a:bodyPr>
            <a:normAutofit fontScale="92500" lnSpcReduction="20000"/>
          </a:bodyPr>
          <a:lstStyle/>
          <a:p>
            <a:pPr marL="274320" lvl="1"/>
            <a:r>
              <a:rPr lang="en-US" altLang="x-none" dirty="0" smtClean="0"/>
              <a:t>Bring </a:t>
            </a:r>
            <a:r>
              <a:rPr lang="en-US" altLang="x-none" dirty="0" err="1" smtClean="0"/>
              <a:t>realia</a:t>
            </a:r>
            <a:r>
              <a:rPr lang="en-US" altLang="x-none" dirty="0" smtClean="0"/>
              <a:t> into the classroom</a:t>
            </a:r>
            <a:endParaRPr lang="en-US" dirty="0" smtClean="0"/>
          </a:p>
          <a:p>
            <a:pPr marL="274320" lvl="1"/>
            <a:r>
              <a:rPr lang="en-US" altLang="x-none" dirty="0" smtClean="0"/>
              <a:t>Familiarity with non-fiction characteristics (What do you already know about the topic and questions you have before you begin)</a:t>
            </a:r>
          </a:p>
          <a:p>
            <a:pPr marL="274320" lvl="1"/>
            <a:r>
              <a:rPr lang="en-US" altLang="x-none" dirty="0" smtClean="0"/>
              <a:t>Fact-Question-Response</a:t>
            </a:r>
          </a:p>
          <a:p>
            <a:pPr marL="274320" lvl="1"/>
            <a:r>
              <a:rPr lang="en-US" altLang="x-none" dirty="0" smtClean="0"/>
              <a:t>SQ4R (Survey, Question, Read, Recite, Record, Review or Re-read) </a:t>
            </a:r>
          </a:p>
          <a:p>
            <a:pPr marL="274320"/>
            <a:endParaRPr lang="en-US" dirty="0"/>
          </a:p>
        </p:txBody>
      </p:sp>
      <p:pic>
        <p:nvPicPr>
          <p:cNvPr id="5" name="Picture 4" descr="ELV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57350"/>
            <a:ext cx="4003508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#6	        		</a:t>
            </a:r>
            <a:r>
              <a:rPr lang="en-US" sz="3200" dirty="0" smtClean="0"/>
              <a:t>Notes 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505200"/>
          </a:xfrm>
        </p:spPr>
        <p:txBody>
          <a:bodyPr>
            <a:normAutofit/>
          </a:bodyPr>
          <a:lstStyle/>
          <a:p>
            <a:pPr marL="274320" lvl="1"/>
            <a:r>
              <a:rPr lang="en-US" altLang="x-none" dirty="0" smtClean="0"/>
              <a:t>Post-its </a:t>
            </a:r>
          </a:p>
          <a:p>
            <a:pPr marL="274320" lvl="1"/>
            <a:r>
              <a:rPr lang="en-US" dirty="0" smtClean="0"/>
              <a:t>Combination notes</a:t>
            </a:r>
            <a:endParaRPr lang="en-US" altLang="x-none" dirty="0" smtClean="0"/>
          </a:p>
          <a:p>
            <a:pPr marL="274320" lvl="1"/>
            <a:r>
              <a:rPr lang="en-US" altLang="x-none" dirty="0" smtClean="0"/>
              <a:t>Thick and Thin questions</a:t>
            </a:r>
          </a:p>
          <a:p>
            <a:pPr marL="274320"/>
            <a:endParaRPr lang="en-US" dirty="0"/>
          </a:p>
        </p:txBody>
      </p:sp>
      <p:pic>
        <p:nvPicPr>
          <p:cNvPr id="5" name="Rectangl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04950"/>
            <a:ext cx="2894627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#6 CONT	        		</a:t>
            </a:r>
            <a:endParaRPr lang="en-US" sz="3200" dirty="0"/>
          </a:p>
        </p:txBody>
      </p:sp>
      <p:pic>
        <p:nvPicPr>
          <p:cNvPr id="7" name="Content Placeholder 6" descr="graphic organ.png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-2228" b="-2228"/>
          <a:stretch>
            <a:fillRect/>
          </a:stretch>
        </p:blipFill>
        <p:spPr>
          <a:xfrm>
            <a:off x="2590800" y="1352550"/>
            <a:ext cx="3886200" cy="3268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#5	        		</a:t>
            </a:r>
            <a:r>
              <a:rPr lang="en-US" sz="3200" dirty="0" smtClean="0"/>
              <a:t>Connections 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505200"/>
          </a:xfrm>
        </p:spPr>
        <p:txBody>
          <a:bodyPr>
            <a:normAutofit lnSpcReduction="10000"/>
          </a:bodyPr>
          <a:lstStyle/>
          <a:p>
            <a:pPr marL="274320" lvl="1"/>
            <a:r>
              <a:rPr lang="en-US" dirty="0" smtClean="0"/>
              <a:t>Implement a process for teaching new terms</a:t>
            </a:r>
          </a:p>
          <a:p>
            <a:pPr marL="274320" lvl="1"/>
            <a:r>
              <a:rPr lang="en-US" altLang="x-none" dirty="0" smtClean="0"/>
              <a:t>Real-Life</a:t>
            </a:r>
          </a:p>
          <a:p>
            <a:pPr marL="274320" lvl="1"/>
            <a:r>
              <a:rPr lang="en-US" altLang="x-none" dirty="0" smtClean="0"/>
              <a:t>Clear language and content goals </a:t>
            </a:r>
          </a:p>
          <a:p>
            <a:pPr marL="274320" lvl="1"/>
            <a:r>
              <a:rPr lang="en-US" altLang="x-none" dirty="0" smtClean="0"/>
              <a:t>“It reminds me of…”</a:t>
            </a:r>
          </a:p>
          <a:p>
            <a:pPr marL="274320" lvl="1"/>
            <a:r>
              <a:rPr lang="en-US" altLang="x-none" dirty="0" smtClean="0"/>
              <a:t>Vocabulary self-awareness</a:t>
            </a:r>
          </a:p>
          <a:p>
            <a:pPr marL="274320" lvl="1"/>
            <a:r>
              <a:rPr lang="en-US" altLang="x-none" dirty="0" smtClean="0"/>
              <a:t>Dual Language Books </a:t>
            </a:r>
          </a:p>
          <a:p>
            <a:pPr marL="274320"/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sz="quarter" idx="14"/>
          </p:nvPr>
        </p:nvSpPr>
        <p:spPr>
          <a:xfrm>
            <a:off x="609600" y="1428750"/>
            <a:ext cx="3657600" cy="3276600"/>
          </a:xfrm>
        </p:spPr>
        <p:txBody>
          <a:bodyPr>
            <a:normAutofit fontScale="47500" lnSpcReduction="20000"/>
          </a:bodyPr>
          <a:lstStyle/>
          <a:p>
            <a:pPr marL="468630" indent="-514350">
              <a:buAutoNum type="arabicPeriod"/>
            </a:pPr>
            <a:r>
              <a:rPr lang="en-US" dirty="0" smtClean="0"/>
              <a:t>Provide a description, explanation or example of the new term</a:t>
            </a:r>
          </a:p>
          <a:p>
            <a:pPr marL="468630" indent="-514350">
              <a:buAutoNum type="arabicPeriod"/>
            </a:pPr>
            <a:r>
              <a:rPr lang="en-US" dirty="0" smtClean="0"/>
              <a:t>Ask student to restate the description, explanation in their own words</a:t>
            </a:r>
          </a:p>
          <a:p>
            <a:pPr marL="468630" indent="-514350">
              <a:buAutoNum type="arabicPeriod"/>
            </a:pPr>
            <a:r>
              <a:rPr lang="en-US" dirty="0" smtClean="0"/>
              <a:t>Ask student to construct a picture, symbol or graphic representing the term</a:t>
            </a:r>
          </a:p>
          <a:p>
            <a:pPr marL="468630" indent="-514350">
              <a:buAutoNum type="arabicPeriod"/>
            </a:pPr>
            <a:r>
              <a:rPr lang="en-US" dirty="0" smtClean="0"/>
              <a:t>Engage students periodically in activities that help them add to their knowledge of terms in their notebooks </a:t>
            </a:r>
          </a:p>
          <a:p>
            <a:pPr marL="468630" indent="-514350">
              <a:buAutoNum type="arabicPeriod"/>
            </a:pPr>
            <a:r>
              <a:rPr lang="en-US" dirty="0" smtClean="0"/>
              <a:t>Periodically ask students to discuss the terms with one another</a:t>
            </a:r>
          </a:p>
          <a:p>
            <a:pPr marL="468630" indent="-514350">
              <a:buAutoNum type="arabicPeriod"/>
            </a:pPr>
            <a:r>
              <a:rPr lang="en-US" dirty="0" smtClean="0"/>
              <a:t>Involve students periodically in games that allow them to play with terms (</a:t>
            </a:r>
            <a:r>
              <a:rPr lang="en-US" dirty="0" err="1" smtClean="0"/>
              <a:t>Marzano</a:t>
            </a:r>
            <a:r>
              <a:rPr lang="en-US" dirty="0" smtClean="0"/>
              <a:t> &amp; Pickering, 2005, 14-15)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#4	        		</a:t>
            </a:r>
            <a:r>
              <a:rPr lang="en-US" sz="3200" dirty="0" smtClean="0"/>
              <a:t>Pre-teaching 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505200"/>
          </a:xfrm>
        </p:spPr>
        <p:txBody>
          <a:bodyPr>
            <a:normAutofit/>
          </a:bodyPr>
          <a:lstStyle/>
          <a:p>
            <a:pPr marL="274320" lvl="1"/>
            <a:r>
              <a:rPr lang="en-US" altLang="x-none" dirty="0" smtClean="0"/>
              <a:t>Question before a lesson begins</a:t>
            </a:r>
          </a:p>
          <a:p>
            <a:pPr marL="274320" lvl="1"/>
            <a:r>
              <a:rPr lang="en-US" altLang="x-none" dirty="0" smtClean="0"/>
              <a:t>Preview texts </a:t>
            </a:r>
          </a:p>
          <a:p>
            <a:pPr marL="274320"/>
            <a:endParaRPr lang="en-US" dirty="0"/>
          </a:p>
        </p:txBody>
      </p:sp>
      <p:pic>
        <p:nvPicPr>
          <p:cNvPr id="5" name="Rectangl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2550"/>
            <a:ext cx="2743200" cy="3492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#3	        		</a:t>
            </a:r>
            <a:r>
              <a:rPr lang="en-US" sz="3200" dirty="0" smtClean="0"/>
              <a:t>Word Studies 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505200"/>
          </a:xfrm>
        </p:spPr>
        <p:txBody>
          <a:bodyPr>
            <a:normAutofit fontScale="92500" lnSpcReduction="20000"/>
          </a:bodyPr>
          <a:lstStyle/>
          <a:p>
            <a:pPr marL="274320" lvl="1"/>
            <a:r>
              <a:rPr lang="en-US" dirty="0" smtClean="0"/>
              <a:t>Language frames</a:t>
            </a:r>
          </a:p>
          <a:p>
            <a:pPr marL="274320" lvl="1"/>
            <a:r>
              <a:rPr lang="en-US" altLang="x-none" dirty="0" smtClean="0"/>
              <a:t>3</a:t>
            </a:r>
            <a:r>
              <a:rPr lang="en-US" altLang="x-none" baseline="30000" dirty="0" smtClean="0"/>
              <a:t>rd</a:t>
            </a:r>
            <a:r>
              <a:rPr lang="en-US" altLang="x-none" dirty="0" smtClean="0"/>
              <a:t> grade onwards 2500 to 3000 words per year.</a:t>
            </a:r>
          </a:p>
          <a:p>
            <a:pPr marL="274320" lvl="1"/>
            <a:r>
              <a:rPr lang="en-US" altLang="x-none" dirty="0" smtClean="0">
                <a:hlinkClick r:id="rId3"/>
              </a:rPr>
              <a:t>Using cognates </a:t>
            </a:r>
            <a:endParaRPr lang="en-US" altLang="x-none" dirty="0" smtClean="0"/>
          </a:p>
          <a:p>
            <a:pPr marL="274320" lvl="1"/>
            <a:r>
              <a:rPr lang="en-US" altLang="x-none" dirty="0" smtClean="0">
                <a:hlinkClick r:id="rId4"/>
              </a:rPr>
              <a:t>Teaching ‘root words’</a:t>
            </a:r>
            <a:endParaRPr lang="en-US" altLang="x-none" dirty="0" smtClean="0"/>
          </a:p>
          <a:p>
            <a:pPr marL="274320" lvl="1"/>
            <a:r>
              <a:rPr lang="en-US" altLang="x-none" dirty="0" smtClean="0"/>
              <a:t>Shades of words</a:t>
            </a:r>
          </a:p>
          <a:p>
            <a:pPr marL="274320" lvl="1"/>
            <a:r>
              <a:rPr lang="en-US" altLang="x-none" dirty="0" smtClean="0"/>
              <a:t>Explicit instruction of words- charts</a:t>
            </a:r>
          </a:p>
          <a:p>
            <a:pPr marL="274320" lvl="1"/>
            <a:r>
              <a:rPr lang="en-US" altLang="x-none" dirty="0" smtClean="0"/>
              <a:t>Word banks (Pg. 23 of </a:t>
            </a:r>
            <a:r>
              <a:rPr lang="en-US" altLang="x-none" dirty="0" err="1" smtClean="0"/>
              <a:t>Shifferdanoff</a:t>
            </a:r>
            <a:r>
              <a:rPr lang="en-US" altLang="x-none" dirty="0" smtClean="0"/>
              <a:t>)</a:t>
            </a:r>
          </a:p>
          <a:p>
            <a:pPr marL="274320"/>
            <a:endParaRPr lang="en-US" dirty="0"/>
          </a:p>
        </p:txBody>
      </p:sp>
      <p:pic>
        <p:nvPicPr>
          <p:cNvPr id="7" name="Picture 6" descr="fra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733550"/>
            <a:ext cx="3961726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#2	        </a:t>
            </a:r>
            <a:r>
              <a:rPr lang="en-US" sz="3200" dirty="0" smtClean="0"/>
              <a:t>GRAPHIC ORGANIZERS 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505200"/>
          </a:xfrm>
        </p:spPr>
        <p:txBody>
          <a:bodyPr>
            <a:normAutofit/>
          </a:bodyPr>
          <a:lstStyle/>
          <a:p>
            <a:pPr marL="274320" lvl="1"/>
            <a:r>
              <a:rPr lang="en-US" dirty="0" err="1" smtClean="0"/>
              <a:t>Frayer</a:t>
            </a:r>
            <a:r>
              <a:rPr lang="en-US" dirty="0" smtClean="0"/>
              <a:t> Model </a:t>
            </a:r>
          </a:p>
          <a:p>
            <a:pPr marL="274320" lvl="1"/>
            <a:r>
              <a:rPr lang="en-US" altLang="x-none" dirty="0" smtClean="0"/>
              <a:t>Vocabulary list</a:t>
            </a:r>
            <a:endParaRPr lang="en-US" dirty="0"/>
          </a:p>
        </p:txBody>
      </p:sp>
      <p:pic>
        <p:nvPicPr>
          <p:cNvPr id="5" name="Rectangl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04950"/>
            <a:ext cx="347375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#1				VISUALS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505200"/>
          </a:xfrm>
        </p:spPr>
        <p:txBody>
          <a:bodyPr>
            <a:normAutofit/>
          </a:bodyPr>
          <a:lstStyle/>
          <a:p>
            <a:pPr marL="274320" lvl="1"/>
            <a:r>
              <a:rPr lang="en-US" altLang="x-none" dirty="0" smtClean="0"/>
              <a:t>Processing time on visuals </a:t>
            </a:r>
          </a:p>
          <a:p>
            <a:pPr marL="274320" lvl="1"/>
            <a:r>
              <a:rPr lang="en-US" altLang="x-none" dirty="0" smtClean="0"/>
              <a:t>Definition 4 square </a:t>
            </a:r>
            <a:endParaRPr lang="en-US" dirty="0" smtClean="0"/>
          </a:p>
          <a:p>
            <a:pPr marL="274320" lvl="1"/>
            <a:r>
              <a:rPr lang="en-US" altLang="x-none" dirty="0" smtClean="0"/>
              <a:t>Pictographs </a:t>
            </a:r>
          </a:p>
          <a:p>
            <a:pPr marL="274320" lvl="1"/>
            <a:r>
              <a:rPr lang="en-US" altLang="x-none" dirty="0" smtClean="0"/>
              <a:t>Storyboards</a:t>
            </a:r>
            <a:endParaRPr lang="en-US" altLang="x-none" dirty="0" smtClean="0"/>
          </a:p>
          <a:p>
            <a:pPr marL="274320" lvl="1"/>
            <a:r>
              <a:rPr lang="en-US" altLang="x-none" dirty="0" smtClean="0"/>
              <a:t>Vocabulary walk or a gallery walk </a:t>
            </a:r>
            <a:endParaRPr lang="en-US" altLang="x-none" dirty="0" smtClean="0"/>
          </a:p>
          <a:p>
            <a:pPr marL="274320" lvl="1"/>
            <a:r>
              <a:rPr lang="en-US" altLang="x-none" dirty="0"/>
              <a:t>Positioning pictures</a:t>
            </a:r>
          </a:p>
          <a:p>
            <a:pPr marL="274320" lvl="1"/>
            <a:endParaRPr lang="en-US" altLang="x-none" dirty="0" smtClean="0"/>
          </a:p>
          <a:p>
            <a:pPr marL="27432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721020">
            <a:off x="589408" y="1858847"/>
            <a:ext cx="2910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“When comprehensible input occurs within meaningful activity, we acquire language more easily, and providing comprehensible input is essential for teaching subject matter to ELL” (</a:t>
            </a:r>
            <a:r>
              <a:rPr lang="en-US" i="1" dirty="0" err="1" smtClean="0"/>
              <a:t>Pransky</a:t>
            </a:r>
            <a:r>
              <a:rPr lang="en-US" i="1" dirty="0" smtClean="0"/>
              <a:t>, 2008, 35)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36195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Targets</a:t>
            </a:r>
            <a:br>
              <a:rPr lang="en-US" dirty="0" smtClean="0"/>
            </a:br>
            <a:r>
              <a:rPr lang="en-US" sz="2000" dirty="0" smtClean="0"/>
              <a:t>“What a child can do in his dominant language is the ceiling of what he can do in his second language”  (</a:t>
            </a:r>
            <a:r>
              <a:rPr lang="en-US" sz="2000" dirty="0" err="1" smtClean="0"/>
              <a:t>Pransky</a:t>
            </a:r>
            <a:r>
              <a:rPr lang="en-US" sz="2000" dirty="0" smtClean="0"/>
              <a:t>, 2008)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181600" y="895350"/>
            <a:ext cx="3352800" cy="648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How can I support my English Language Learners in a content-based classroom?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09600" y="1428751"/>
            <a:ext cx="4114800" cy="3215427"/>
          </a:xfrm>
        </p:spPr>
        <p:txBody>
          <a:bodyPr>
            <a:normAutofit fontScale="92500" lnSpcReduction="10000"/>
          </a:bodyPr>
          <a:lstStyle/>
          <a:p>
            <a:pPr marL="274320" lvl="1"/>
            <a:r>
              <a:rPr lang="en-US" altLang="x-none" dirty="0" smtClean="0"/>
              <a:t>To provide us with ‘right now’ strategies we can implement in our classrooms</a:t>
            </a:r>
          </a:p>
          <a:p>
            <a:pPr marL="274320" lvl="1"/>
            <a:r>
              <a:rPr lang="en-US" altLang="x-none" dirty="0" smtClean="0"/>
              <a:t>To encourage further differentiation for all language learners</a:t>
            </a:r>
          </a:p>
          <a:p>
            <a:pPr marL="274320" lvl="1"/>
            <a:r>
              <a:rPr lang="en-US" altLang="x-none" dirty="0" smtClean="0"/>
              <a:t>To gain knowledge around academic language proficiency </a:t>
            </a:r>
          </a:p>
          <a:p>
            <a:pPr marL="274320" lvl="1"/>
            <a:endParaRPr lang="en-US" altLang="x-none" dirty="0" smtClean="0"/>
          </a:p>
        </p:txBody>
      </p:sp>
      <p:pic>
        <p:nvPicPr>
          <p:cNvPr id="5" name="Picture 4" descr="Selection pi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81150"/>
            <a:ext cx="2306868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More to See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876800" y="1428750"/>
            <a:ext cx="3886200" cy="2285999"/>
          </a:xfrm>
        </p:spPr>
        <p:txBody>
          <a:bodyPr>
            <a:noAutofit/>
          </a:bodyPr>
          <a:lstStyle/>
          <a:p>
            <a:pPr marL="0" indent="0">
              <a:buFont typeface="Arial"/>
              <a:buChar char="•"/>
            </a:pPr>
            <a:r>
              <a:rPr lang="en-US" sz="2000" dirty="0" smtClean="0"/>
              <a:t> L1 Literacy</a:t>
            </a:r>
          </a:p>
          <a:p>
            <a:pPr marL="0" indent="0">
              <a:buFont typeface="Arial"/>
              <a:buChar char="•"/>
            </a:pPr>
            <a:r>
              <a:rPr lang="en-US" sz="2000" dirty="0" smtClean="0"/>
              <a:t>Family Support</a:t>
            </a:r>
          </a:p>
          <a:p>
            <a:pPr marL="0" indent="0">
              <a:buFont typeface="Arial"/>
              <a:buChar char="•"/>
            </a:pPr>
            <a:r>
              <a:rPr lang="en-US" sz="2000" dirty="0" smtClean="0"/>
              <a:t>Cultural Background</a:t>
            </a:r>
          </a:p>
          <a:p>
            <a:pPr marL="0" indent="0">
              <a:buFont typeface="Arial"/>
              <a:buChar char="•"/>
            </a:pPr>
            <a:r>
              <a:rPr lang="en-US" sz="2000" dirty="0" smtClean="0"/>
              <a:t>Past experiences</a:t>
            </a:r>
          </a:p>
          <a:p>
            <a:pPr marL="0" indent="0">
              <a:buFont typeface="Arial"/>
              <a:buChar char="•"/>
            </a:pPr>
            <a:r>
              <a:rPr lang="en-US" sz="2000" dirty="0" smtClean="0"/>
              <a:t>Past educational experiences </a:t>
            </a:r>
          </a:p>
          <a:p>
            <a:pPr marL="0" indent="0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609600" y="1428750"/>
            <a:ext cx="3886200" cy="2286001"/>
          </a:xfrm>
        </p:spPr>
        <p:txBody>
          <a:bodyPr>
            <a:noAutofit/>
          </a:bodyPr>
          <a:lstStyle/>
          <a:p>
            <a:pPr marL="0" indent="0">
              <a:buFont typeface="Arial"/>
              <a:buChar char="•"/>
            </a:pPr>
            <a:r>
              <a:rPr lang="en-US" altLang="x-none" sz="2000" dirty="0" smtClean="0"/>
              <a:t>Canadian born ELL</a:t>
            </a:r>
          </a:p>
          <a:p>
            <a:pPr marL="0" indent="0">
              <a:buFont typeface="Arial"/>
              <a:buChar char="•"/>
            </a:pPr>
            <a:r>
              <a:rPr lang="en-US" altLang="x-none" sz="2000" dirty="0" smtClean="0"/>
              <a:t>Non-Canadian born ELL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/>
          <a:p>
            <a:r>
              <a:rPr lang="en-US" dirty="0" smtClean="0"/>
              <a:t>Enjoy!  </a:t>
            </a:r>
            <a:r>
              <a:rPr lang="en-US" dirty="0" err="1" smtClean="0"/>
              <a:t>Eslc.teachers.ab.ca</a:t>
            </a:r>
            <a:endParaRPr lang="en-US" dirty="0"/>
          </a:p>
        </p:txBody>
      </p:sp>
      <p:pic>
        <p:nvPicPr>
          <p:cNvPr id="8" name="Picture 7" descr="conference 20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118684"/>
            <a:ext cx="5487682" cy="402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Basic Communication vs. Academic Language </a:t>
            </a:r>
            <a:endParaRPr lang="en-US" sz="28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886200" cy="3200400"/>
          </a:xfrm>
        </p:spPr>
        <p:txBody>
          <a:bodyPr anchor="ctr"/>
          <a:lstStyle/>
          <a:p>
            <a:pPr marL="274320" lvl="1"/>
            <a:r>
              <a:rPr lang="en-US" dirty="0" smtClean="0"/>
              <a:t>2 years</a:t>
            </a:r>
          </a:p>
          <a:p>
            <a:pPr marL="274320" lvl="1"/>
            <a:r>
              <a:rPr lang="en-US" dirty="0" smtClean="0"/>
              <a:t>Functional language skills</a:t>
            </a:r>
          </a:p>
          <a:p>
            <a:pPr marL="274320" lvl="1"/>
            <a:r>
              <a:rPr lang="en-US" b="1" dirty="0" smtClean="0"/>
              <a:t>B</a:t>
            </a:r>
            <a:r>
              <a:rPr lang="en-US" dirty="0" smtClean="0"/>
              <a:t>asic </a:t>
            </a:r>
            <a:r>
              <a:rPr lang="en-US" b="1" dirty="0" smtClean="0"/>
              <a:t>I</a:t>
            </a:r>
            <a:r>
              <a:rPr lang="en-US" dirty="0" smtClean="0"/>
              <a:t>nterpersonal </a:t>
            </a:r>
            <a:r>
              <a:rPr lang="en-US" b="1" dirty="0" smtClean="0"/>
              <a:t>C</a:t>
            </a:r>
            <a:r>
              <a:rPr lang="en-US" dirty="0" smtClean="0"/>
              <a:t>ommunication </a:t>
            </a:r>
            <a:r>
              <a:rPr lang="en-US" b="1" dirty="0" smtClean="0"/>
              <a:t>S</a:t>
            </a:r>
            <a:r>
              <a:rPr lang="en-US" dirty="0" smtClean="0"/>
              <a:t>kills (BICS)</a:t>
            </a:r>
          </a:p>
          <a:p>
            <a:pPr marL="274320" lvl="1"/>
            <a:r>
              <a:rPr lang="en-US" dirty="0" smtClean="0"/>
              <a:t>Write and read </a:t>
            </a:r>
          </a:p>
          <a:p>
            <a:pPr marL="274320" lvl="1"/>
            <a:r>
              <a:rPr lang="en-US" dirty="0" smtClean="0"/>
              <a:t>Insufficient </a:t>
            </a:r>
          </a:p>
        </p:txBody>
      </p:sp>
      <p:sp>
        <p:nvSpPr>
          <p:cNvPr id="9" name="Rectangle 2"/>
          <p:cNvSpPr>
            <a:spLocks noGrp="1"/>
          </p:cNvSpPr>
          <p:nvPr>
            <p:ph sz="quarter" idx="13"/>
          </p:nvPr>
        </p:nvSpPr>
        <p:spPr>
          <a:xfrm>
            <a:off x="4724400" y="1352550"/>
            <a:ext cx="3886200" cy="3200400"/>
          </a:xfrm>
        </p:spPr>
        <p:txBody>
          <a:bodyPr anchor="ctr"/>
          <a:lstStyle/>
          <a:p>
            <a:pPr marL="274320" lvl="1"/>
            <a:r>
              <a:rPr lang="en-US" b="1" dirty="0" smtClean="0"/>
              <a:t>C</a:t>
            </a:r>
            <a:r>
              <a:rPr lang="en-US" dirty="0" smtClean="0"/>
              <a:t>ognitive </a:t>
            </a:r>
            <a:r>
              <a:rPr lang="en-US" b="1" dirty="0" smtClean="0"/>
              <a:t>A</a:t>
            </a:r>
            <a:r>
              <a:rPr lang="en-US" dirty="0" smtClean="0"/>
              <a:t>cademic </a:t>
            </a:r>
            <a:r>
              <a:rPr lang="en-US" b="1" dirty="0" smtClean="0"/>
              <a:t>L</a:t>
            </a:r>
            <a:r>
              <a:rPr lang="en-US" dirty="0" smtClean="0"/>
              <a:t>anguage </a:t>
            </a:r>
            <a:r>
              <a:rPr lang="en-US" b="1" dirty="0" smtClean="0"/>
              <a:t>Proficiency</a:t>
            </a:r>
            <a:r>
              <a:rPr lang="en-US" dirty="0" smtClean="0"/>
              <a:t> (CALP)</a:t>
            </a:r>
          </a:p>
          <a:p>
            <a:pPr marL="274320" lvl="1"/>
            <a:r>
              <a:rPr lang="en-US" dirty="0" smtClean="0"/>
              <a:t>5-7 years to develop*</a:t>
            </a:r>
          </a:p>
          <a:p>
            <a:pPr marL="274320" lvl="1"/>
            <a:r>
              <a:rPr lang="en-US" dirty="0" smtClean="0"/>
              <a:t>Complex and takes time</a:t>
            </a:r>
          </a:p>
          <a:p>
            <a:pPr marL="274320" lvl="1"/>
            <a:r>
              <a:rPr lang="en-US" dirty="0" smtClean="0"/>
              <a:t>Proficient in CALP </a:t>
            </a:r>
          </a:p>
          <a:p>
            <a:pPr marL="274320"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/>
          <a:p>
            <a:r>
              <a:rPr lang="en-US" dirty="0" smtClean="0"/>
              <a:t>BICS vs. CALP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1504950"/>
            <a:ext cx="2514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Lectures</a:t>
            </a:r>
          </a:p>
          <a:p>
            <a:r>
              <a:rPr lang="en-US" dirty="0" smtClean="0"/>
              <a:t>Specialized terminology</a:t>
            </a:r>
          </a:p>
          <a:p>
            <a:r>
              <a:rPr lang="en-US" dirty="0" smtClean="0"/>
              <a:t>Reading </a:t>
            </a:r>
          </a:p>
          <a:p>
            <a:r>
              <a:rPr lang="en-US" dirty="0" smtClean="0"/>
              <a:t>Humor</a:t>
            </a:r>
          </a:p>
          <a:p>
            <a:r>
              <a:rPr lang="en-US" dirty="0" smtClean="0"/>
              <a:t>Metaphor</a:t>
            </a:r>
          </a:p>
          <a:p>
            <a:r>
              <a:rPr lang="en-US" dirty="0" smtClean="0"/>
              <a:t>Analogy</a:t>
            </a:r>
          </a:p>
          <a:p>
            <a:r>
              <a:rPr lang="en-US" dirty="0" smtClean="0"/>
              <a:t>Textbook language</a:t>
            </a:r>
            <a:endParaRPr lang="en-US" dirty="0"/>
          </a:p>
        </p:txBody>
      </p:sp>
      <p:pic>
        <p:nvPicPr>
          <p:cNvPr id="7" name="Content Placeholder 6" descr="iceberg theory.png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-24823" r="-24823"/>
          <a:stretch>
            <a:fillRect/>
          </a:stretch>
        </p:blipFill>
        <p:spPr>
          <a:xfrm>
            <a:off x="2819400" y="1276350"/>
            <a:ext cx="6172200" cy="3657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 learn best when they…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609600" y="1428750"/>
            <a:ext cx="3962400" cy="3429000"/>
          </a:xfrm>
        </p:spPr>
        <p:txBody>
          <a:bodyPr>
            <a:noAutofit/>
          </a:bodyPr>
          <a:lstStyle/>
          <a:p>
            <a:pPr marL="0" indent="0">
              <a:buFont typeface="Arial"/>
              <a:buChar char="•"/>
            </a:pPr>
            <a:r>
              <a:rPr lang="en-US" altLang="x-none" sz="1600" dirty="0" smtClean="0"/>
              <a:t>Are involved with what works best for them</a:t>
            </a:r>
          </a:p>
          <a:p>
            <a:pPr marL="0" indent="0">
              <a:buFont typeface="Arial"/>
              <a:buChar char="•"/>
            </a:pPr>
            <a:r>
              <a:rPr lang="en-US" altLang="x-none" sz="1600" dirty="0" smtClean="0"/>
              <a:t>Made aware of the available resources and choice/variety of materials</a:t>
            </a:r>
          </a:p>
          <a:p>
            <a:pPr marL="0" indent="0">
              <a:buFont typeface="Arial"/>
              <a:buChar char="•"/>
            </a:pPr>
            <a:r>
              <a:rPr lang="en-US" altLang="x-none" sz="1600" dirty="0" smtClean="0"/>
              <a:t>Given realistic expectations</a:t>
            </a:r>
          </a:p>
          <a:p>
            <a:pPr marL="0" indent="0">
              <a:buFont typeface="Arial"/>
              <a:buChar char="•"/>
            </a:pPr>
            <a:r>
              <a:rPr lang="en-US" altLang="x-none" sz="1600" dirty="0" smtClean="0"/>
              <a:t>Are acknowledged in their growth </a:t>
            </a:r>
          </a:p>
          <a:p>
            <a:pPr marL="0" indent="0">
              <a:buFont typeface="Arial"/>
              <a:buChar char="•"/>
            </a:pPr>
            <a:r>
              <a:rPr lang="en-US" altLang="x-none" sz="1600" dirty="0" smtClean="0"/>
              <a:t>Are in an environment where risk-taking is valued</a:t>
            </a:r>
          </a:p>
          <a:p>
            <a:pPr marL="0" indent="0">
              <a:buFont typeface="Arial"/>
              <a:buChar char="•"/>
            </a:pPr>
            <a:r>
              <a:rPr lang="en-US" altLang="x-none" sz="1600" dirty="0" smtClean="0"/>
              <a:t>Has a sense of self-confidence with peers and competence with day-to-day communication 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5029200" y="1428750"/>
            <a:ext cx="3962400" cy="3429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  <a:tabLst/>
              <a:defRPr/>
            </a:pPr>
            <a:r>
              <a:rPr kumimoji="0" lang="en-US" altLang="x-non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en-US" altLang="x-non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opportunities to interact </a:t>
            </a:r>
            <a:r>
              <a:rPr lang="en-US" altLang="x-none" sz="1600" noProof="0" dirty="0" smtClean="0"/>
              <a:t>with English speaking peers as well as those who share a first language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  <a:tabLst/>
              <a:defRPr/>
            </a:pPr>
            <a:r>
              <a:rPr kumimoji="0" lang="en-US" altLang="x-none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 the new culture, clearly and show respect for its values while maintaining </a:t>
            </a:r>
            <a:r>
              <a:rPr lang="en-US" altLang="x-none" sz="1600" dirty="0" smtClean="0"/>
              <a:t>and valuing their own 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  <a:tabLst/>
              <a:defRPr/>
            </a:pPr>
            <a:r>
              <a:rPr lang="en-US" altLang="x-none" sz="1600" dirty="0" smtClean="0"/>
              <a:t>Are both teachers AND learners, individuals AND group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  <a:tabLst/>
              <a:defRPr/>
            </a:pPr>
            <a:endParaRPr kumimoji="0" lang="en-US" altLang="x-non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36195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Targets</a:t>
            </a:r>
            <a:br>
              <a:rPr lang="en-US" dirty="0" smtClean="0"/>
            </a:br>
            <a:r>
              <a:rPr lang="en-US" sz="2000" dirty="0" smtClean="0"/>
              <a:t>“What a child can do in his dominant language is the ceiling of what he can do in his second language”  (</a:t>
            </a:r>
            <a:r>
              <a:rPr lang="en-US" sz="2000" dirty="0" err="1" smtClean="0"/>
              <a:t>Pransky</a:t>
            </a:r>
            <a:r>
              <a:rPr lang="en-US" sz="2000" dirty="0" smtClean="0"/>
              <a:t>, 2008)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181600" y="2343150"/>
            <a:ext cx="3352800" cy="648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How can I support my English Language Learners in a content-based classroom?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09600" y="1428751"/>
            <a:ext cx="4114800" cy="3215427"/>
          </a:xfrm>
        </p:spPr>
        <p:txBody>
          <a:bodyPr>
            <a:normAutofit fontScale="92500" lnSpcReduction="10000"/>
          </a:bodyPr>
          <a:lstStyle/>
          <a:p>
            <a:pPr marL="274320" lvl="1"/>
            <a:r>
              <a:rPr lang="en-US" altLang="x-none" dirty="0" smtClean="0"/>
              <a:t>To provide us with ‘right now’ strategies we can implement in our classrooms</a:t>
            </a:r>
          </a:p>
          <a:p>
            <a:pPr marL="274320" lvl="1"/>
            <a:r>
              <a:rPr lang="en-US" altLang="x-none" dirty="0" smtClean="0"/>
              <a:t>To encourage further differentiation for all language learners</a:t>
            </a:r>
          </a:p>
          <a:p>
            <a:pPr marL="274320" lvl="1"/>
            <a:r>
              <a:rPr lang="en-US" altLang="x-none" dirty="0" smtClean="0"/>
              <a:t>To gain knowledge around academic language proficiency </a:t>
            </a:r>
          </a:p>
          <a:p>
            <a:pPr marL="274320" lvl="1"/>
            <a:endParaRPr lang="en-US" altLang="x-non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it like to lack CALP in the classroom?</a:t>
            </a:r>
            <a:endParaRPr lang="en-US" dirty="0"/>
          </a:p>
        </p:txBody>
      </p:sp>
      <p:pic>
        <p:nvPicPr>
          <p:cNvPr id="8" name="j0178459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2773053" y="0"/>
            <a:ext cx="5155561" cy="3419856"/>
          </a:xfrm>
        </p:spPr>
      </p:pic>
      <p:sp>
        <p:nvSpPr>
          <p:cNvPr id="2" name="Rectangle 1"/>
          <p:cNvSpPr/>
          <p:nvPr/>
        </p:nvSpPr>
        <p:spPr>
          <a:xfrm>
            <a:off x="4114800" y="42481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=Vt4Dfa4fOEY</a:t>
            </a:r>
          </a:p>
        </p:txBody>
      </p:sp>
    </p:spTree>
    <p:extLst>
      <p:ext uri="{BB962C8B-B14F-4D97-AF65-F5344CB8AC3E}">
        <p14:creationId xmlns:p14="http://schemas.microsoft.com/office/powerpoint/2010/main" val="247967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#10	        Alpha-Play 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505200"/>
          </a:xfrm>
        </p:spPr>
        <p:txBody>
          <a:bodyPr>
            <a:normAutofit/>
          </a:bodyPr>
          <a:lstStyle/>
          <a:p>
            <a:pPr marL="274320" lvl="1"/>
            <a:r>
              <a:rPr lang="en-US" altLang="x-none" dirty="0" smtClean="0"/>
              <a:t>Alphabet Boxes </a:t>
            </a:r>
          </a:p>
          <a:p>
            <a:pPr marL="274320" lvl="1"/>
            <a:r>
              <a:rPr lang="en-US" dirty="0" smtClean="0"/>
              <a:t>Loud letters </a:t>
            </a:r>
          </a:p>
          <a:p>
            <a:pPr marL="274320" lvl="1"/>
            <a:r>
              <a:rPr lang="en-US" dirty="0" smtClean="0"/>
              <a:t>Magic letter </a:t>
            </a:r>
          </a:p>
          <a:p>
            <a:pPr marL="274320" lvl="1"/>
            <a:r>
              <a:rPr lang="en-US" altLang="x-none" dirty="0" smtClean="0"/>
              <a:t>Metalinguistic Awareness </a:t>
            </a:r>
          </a:p>
          <a:p>
            <a:pPr marL="274320"/>
            <a:endParaRPr lang="en-US" dirty="0"/>
          </a:p>
        </p:txBody>
      </p:sp>
      <p:pic>
        <p:nvPicPr>
          <p:cNvPr id="5" name="Rectangl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28750"/>
            <a:ext cx="3092173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#9	        Assistive Technology 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19600" y="1428750"/>
            <a:ext cx="4495800" cy="3505200"/>
          </a:xfrm>
        </p:spPr>
        <p:txBody>
          <a:bodyPr>
            <a:normAutofit/>
          </a:bodyPr>
          <a:lstStyle/>
          <a:p>
            <a:pPr marL="274320" lvl="1"/>
            <a:r>
              <a:rPr lang="en-US" altLang="x-none" dirty="0" smtClean="0">
                <a:hlinkClick r:id="rId3" action="ppaction://hlinkfile"/>
              </a:rPr>
              <a:t>Imagine Learning Program </a:t>
            </a:r>
            <a:endParaRPr lang="en-US" dirty="0" smtClean="0"/>
          </a:p>
          <a:p>
            <a:pPr marL="274320" lvl="1"/>
            <a:r>
              <a:rPr lang="en-US" altLang="x-none" dirty="0" smtClean="0">
                <a:hlinkClick r:id="rId4"/>
              </a:rPr>
              <a:t>Lexical Tutor  </a:t>
            </a:r>
            <a:endParaRPr lang="en-US" altLang="x-none" dirty="0" smtClean="0"/>
          </a:p>
          <a:p>
            <a:pPr marL="274320" lvl="1"/>
            <a:r>
              <a:rPr lang="en-US" altLang="x-none" dirty="0" smtClean="0"/>
              <a:t>Beware</a:t>
            </a:r>
            <a:endParaRPr lang="en-US" dirty="0"/>
          </a:p>
        </p:txBody>
      </p:sp>
      <p:pic>
        <p:nvPicPr>
          <p:cNvPr id="5" name="Rectangl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809750"/>
            <a:ext cx="3581400" cy="238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1394</Words>
  <Application>Microsoft Macintosh PowerPoint</Application>
  <PresentationFormat>On-screen Show (16:9)</PresentationFormat>
  <Paragraphs>178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Widescreen Presentation</vt:lpstr>
      <vt:lpstr>Top 10 strategies for ell students</vt:lpstr>
      <vt:lpstr>There’s More to See</vt:lpstr>
      <vt:lpstr>Basic Communication vs. Academic Language </vt:lpstr>
      <vt:lpstr>BICS vs. CALP</vt:lpstr>
      <vt:lpstr>ELL learn best when they…</vt:lpstr>
      <vt:lpstr>Targets “What a child can do in his dominant language is the ceiling of what he can do in his second language”  (Pransky, 2008)</vt:lpstr>
      <vt:lpstr>What’s it like to lack CALP in the classroom?</vt:lpstr>
      <vt:lpstr>Strategy #10         Alpha-Play </vt:lpstr>
      <vt:lpstr>Strategy #9         Assistive Technology </vt:lpstr>
      <vt:lpstr>Strategy #8           Games</vt:lpstr>
      <vt:lpstr>Strategy #7           Non-Fiction</vt:lpstr>
      <vt:lpstr>Strategy #6           Notes </vt:lpstr>
      <vt:lpstr>Strategy #6 CONT           </vt:lpstr>
      <vt:lpstr>Strategy #5           Connections </vt:lpstr>
      <vt:lpstr>Strategy #4           Pre-teaching </vt:lpstr>
      <vt:lpstr>Strategy #3           Word Studies </vt:lpstr>
      <vt:lpstr>Strategy #2         GRAPHIC ORGANIZERS </vt:lpstr>
      <vt:lpstr>Strategy #1    VISUALS</vt:lpstr>
      <vt:lpstr>Targets “What a child can do in his dominant language is the ceiling of what he can do in his second language”  (Pransky, 2008)</vt:lpstr>
      <vt:lpstr>Enjoy!  Eslc.teachers.ab.ca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Sarah Clark</dc:creator>
  <cp:keywords/>
  <dc:description/>
  <cp:lastModifiedBy/>
  <cp:revision>1</cp:revision>
  <cp:lastPrinted>2013-10-31T05:42:39Z</cp:lastPrinted>
  <dcterms:created xsi:type="dcterms:W3CDTF">2013-11-01T03:53:47Z</dcterms:created>
  <dcterms:modified xsi:type="dcterms:W3CDTF">2013-11-15T01:46:39Z</dcterms:modified>
  <cp:category/>
</cp:coreProperties>
</file>