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3" r:id="rId3"/>
    <p:sldId id="258" r:id="rId4"/>
    <p:sldId id="297" r:id="rId5"/>
    <p:sldId id="270" r:id="rId6"/>
    <p:sldId id="261" r:id="rId7"/>
    <p:sldId id="269" r:id="rId8"/>
    <p:sldId id="279" r:id="rId9"/>
    <p:sldId id="293" r:id="rId10"/>
    <p:sldId id="277" r:id="rId11"/>
    <p:sldId id="281" r:id="rId12"/>
    <p:sldId id="262" r:id="rId13"/>
    <p:sldId id="265" r:id="rId14"/>
    <p:sldId id="264" r:id="rId15"/>
    <p:sldId id="273" r:id="rId16"/>
    <p:sldId id="275" r:id="rId17"/>
    <p:sldId id="271" r:id="rId18"/>
    <p:sldId id="272" r:id="rId19"/>
    <p:sldId id="263" r:id="rId20"/>
    <p:sldId id="282" r:id="rId21"/>
    <p:sldId id="278" r:id="rId22"/>
    <p:sldId id="290" r:id="rId23"/>
    <p:sldId id="266" r:id="rId24"/>
    <p:sldId id="286" r:id="rId25"/>
    <p:sldId id="287" r:id="rId26"/>
    <p:sldId id="285" r:id="rId27"/>
    <p:sldId id="288" r:id="rId28"/>
    <p:sldId id="289" r:id="rId29"/>
    <p:sldId id="296" r:id="rId30"/>
    <p:sldId id="292" r:id="rId31"/>
    <p:sldId id="300" r:id="rId32"/>
    <p:sldId id="295" r:id="rId33"/>
    <p:sldId id="299" r:id="rId34"/>
    <p:sldId id="294" r:id="rId3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9F95"/>
    <a:srgbClr val="D87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64" autoAdjust="0"/>
  </p:normalViewPr>
  <p:slideViewPr>
    <p:cSldViewPr>
      <p:cViewPr varScale="1">
        <p:scale>
          <a:sx n="56" d="100"/>
          <a:sy n="56" d="100"/>
        </p:scale>
        <p:origin x="-70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A7F7795C-CE85-4665-BE99-2A13E7398BB7}" type="datetimeFigureOut">
              <a:rPr lang="en-US" smtClean="0"/>
              <a:t>11/20/2013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5338768-5E92-4388-9DAD-23BAF8D6ACFA}" type="slidenum">
              <a:rPr lang="en-US" smtClean="0"/>
              <a:t>‹#›</a:t>
            </a:fld>
            <a:endParaRPr lang="en-US"/>
          </a:p>
        </p:txBody>
      </p:sp>
    </p:spTree>
    <p:extLst>
      <p:ext uri="{BB962C8B-B14F-4D97-AF65-F5344CB8AC3E}">
        <p14:creationId xmlns:p14="http://schemas.microsoft.com/office/powerpoint/2010/main" val="220295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38768-5E92-4388-9DAD-23BAF8D6ACFA}" type="slidenum">
              <a:rPr lang="en-US" smtClean="0"/>
              <a:t>3</a:t>
            </a:fld>
            <a:endParaRPr lang="en-US"/>
          </a:p>
        </p:txBody>
      </p:sp>
    </p:spTree>
    <p:extLst>
      <p:ext uri="{BB962C8B-B14F-4D97-AF65-F5344CB8AC3E}">
        <p14:creationId xmlns:p14="http://schemas.microsoft.com/office/powerpoint/2010/main" val="401351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38768-5E92-4388-9DAD-23BAF8D6ACFA}" type="slidenum">
              <a:rPr lang="en-US" smtClean="0"/>
              <a:t>24</a:t>
            </a:fld>
            <a:endParaRPr lang="en-US"/>
          </a:p>
        </p:txBody>
      </p:sp>
    </p:spTree>
    <p:extLst>
      <p:ext uri="{BB962C8B-B14F-4D97-AF65-F5344CB8AC3E}">
        <p14:creationId xmlns:p14="http://schemas.microsoft.com/office/powerpoint/2010/main" val="148425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CA" dirty="0" smtClean="0"/>
          </a:p>
        </p:txBody>
      </p:sp>
      <p:sp>
        <p:nvSpPr>
          <p:cNvPr id="4" name="Slide Number Placeholder 3"/>
          <p:cNvSpPr>
            <a:spLocks noGrp="1"/>
          </p:cNvSpPr>
          <p:nvPr>
            <p:ph type="sldNum" sz="quarter" idx="10"/>
          </p:nvPr>
        </p:nvSpPr>
        <p:spPr/>
        <p:txBody>
          <a:bodyPr/>
          <a:lstStyle/>
          <a:p>
            <a:fld id="{25BF4802-B083-43F1-8975-7FB22BC8EAFD}"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BF4802-B083-43F1-8975-7FB22BC8EAFD}" type="slidenum">
              <a:rPr lang="en-US" smtClean="0"/>
              <a:pPr/>
              <a:t>26</a:t>
            </a:fld>
            <a:endParaRPr lang="en-US"/>
          </a:p>
        </p:txBody>
      </p:sp>
    </p:spTree>
    <p:extLst>
      <p:ext uri="{BB962C8B-B14F-4D97-AF65-F5344CB8AC3E}">
        <p14:creationId xmlns:p14="http://schemas.microsoft.com/office/powerpoint/2010/main" val="272658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F4802-B083-43F1-8975-7FB22BC8EAFD}" type="slidenum">
              <a:rPr lang="en-US" smtClean="0"/>
              <a:pPr/>
              <a:t>27</a:t>
            </a:fld>
            <a:endParaRPr lang="en-US"/>
          </a:p>
        </p:txBody>
      </p:sp>
    </p:spTree>
    <p:extLst>
      <p:ext uri="{BB962C8B-B14F-4D97-AF65-F5344CB8AC3E}">
        <p14:creationId xmlns:p14="http://schemas.microsoft.com/office/powerpoint/2010/main" val="377623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BF4802-B083-43F1-8975-7FB22BC8EAFD}" type="slidenum">
              <a:rPr lang="en-US" smtClean="0"/>
              <a:pPr/>
              <a:t>28</a:t>
            </a:fld>
            <a:endParaRPr lang="en-US"/>
          </a:p>
        </p:txBody>
      </p:sp>
    </p:spTree>
    <p:extLst>
      <p:ext uri="{BB962C8B-B14F-4D97-AF65-F5344CB8AC3E}">
        <p14:creationId xmlns:p14="http://schemas.microsoft.com/office/powerpoint/2010/main" val="187945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F4802-B083-43F1-8975-7FB22BC8EAFD}" type="slidenum">
              <a:rPr lang="en-US" smtClean="0"/>
              <a:pPr/>
              <a:t>29</a:t>
            </a:fld>
            <a:endParaRPr lang="en-US"/>
          </a:p>
        </p:txBody>
      </p:sp>
    </p:spTree>
    <p:extLst>
      <p:ext uri="{BB962C8B-B14F-4D97-AF65-F5344CB8AC3E}">
        <p14:creationId xmlns:p14="http://schemas.microsoft.com/office/powerpoint/2010/main" val="377623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65F5B2-8556-4631-94A4-93A7960BA32F}"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A867604-DFD2-4945-ADCE-86677AD8A437}" type="slidenum">
              <a:rPr lang="en-US" smtClean="0"/>
              <a:t>33</a:t>
            </a:fld>
            <a:endParaRPr lang="en-US"/>
          </a:p>
        </p:txBody>
      </p:sp>
    </p:spTree>
    <p:extLst>
      <p:ext uri="{BB962C8B-B14F-4D97-AF65-F5344CB8AC3E}">
        <p14:creationId xmlns:p14="http://schemas.microsoft.com/office/powerpoint/2010/main" val="31269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F4802-B083-43F1-8975-7FB22BC8EAFD}" type="slidenum">
              <a:rPr lang="en-US" smtClean="0"/>
              <a:pPr/>
              <a:t>5</a:t>
            </a:fld>
            <a:endParaRPr lang="en-US"/>
          </a:p>
        </p:txBody>
      </p:sp>
    </p:spTree>
    <p:extLst>
      <p:ext uri="{BB962C8B-B14F-4D97-AF65-F5344CB8AC3E}">
        <p14:creationId xmlns:p14="http://schemas.microsoft.com/office/powerpoint/2010/main" val="233703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38768-5E92-4388-9DAD-23BAF8D6ACFA}" type="slidenum">
              <a:rPr lang="en-US" smtClean="0"/>
              <a:t>6</a:t>
            </a:fld>
            <a:endParaRPr lang="en-US"/>
          </a:p>
        </p:txBody>
      </p:sp>
    </p:spTree>
    <p:extLst>
      <p:ext uri="{BB962C8B-B14F-4D97-AF65-F5344CB8AC3E}">
        <p14:creationId xmlns:p14="http://schemas.microsoft.com/office/powerpoint/2010/main" val="87624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38768-5E92-4388-9DAD-23BAF8D6ACFA}" type="slidenum">
              <a:rPr lang="en-US" smtClean="0"/>
              <a:t>7</a:t>
            </a:fld>
            <a:endParaRPr lang="en-US"/>
          </a:p>
        </p:txBody>
      </p:sp>
    </p:spTree>
    <p:extLst>
      <p:ext uri="{BB962C8B-B14F-4D97-AF65-F5344CB8AC3E}">
        <p14:creationId xmlns:p14="http://schemas.microsoft.com/office/powerpoint/2010/main" val="74633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F4802-B083-43F1-8975-7FB22BC8EAFD}" type="slidenum">
              <a:rPr lang="en-US" smtClean="0"/>
              <a:pPr/>
              <a:t>10</a:t>
            </a:fld>
            <a:endParaRPr lang="en-US"/>
          </a:p>
        </p:txBody>
      </p:sp>
    </p:spTree>
    <p:extLst>
      <p:ext uri="{BB962C8B-B14F-4D97-AF65-F5344CB8AC3E}">
        <p14:creationId xmlns:p14="http://schemas.microsoft.com/office/powerpoint/2010/main" val="87290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F4802-B083-43F1-8975-7FB22BC8EAFD}" type="slidenum">
              <a:rPr lang="en-US" smtClean="0"/>
              <a:pPr/>
              <a:t>16</a:t>
            </a:fld>
            <a:endParaRPr lang="en-US"/>
          </a:p>
        </p:txBody>
      </p:sp>
    </p:spTree>
    <p:extLst>
      <p:ext uri="{BB962C8B-B14F-4D97-AF65-F5344CB8AC3E}">
        <p14:creationId xmlns:p14="http://schemas.microsoft.com/office/powerpoint/2010/main" val="325551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F4802-B083-43F1-8975-7FB22BC8EAFD}" type="slidenum">
              <a:rPr lang="en-US" smtClean="0"/>
              <a:pPr/>
              <a:t>17</a:t>
            </a:fld>
            <a:endParaRPr lang="en-US"/>
          </a:p>
        </p:txBody>
      </p:sp>
    </p:spTree>
    <p:extLst>
      <p:ext uri="{BB962C8B-B14F-4D97-AF65-F5344CB8AC3E}">
        <p14:creationId xmlns:p14="http://schemas.microsoft.com/office/powerpoint/2010/main" val="85399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38768-5E92-4388-9DAD-23BAF8D6ACFA}" type="slidenum">
              <a:rPr lang="en-US" smtClean="0"/>
              <a:t>21</a:t>
            </a:fld>
            <a:endParaRPr lang="en-US"/>
          </a:p>
        </p:txBody>
      </p:sp>
    </p:spTree>
    <p:extLst>
      <p:ext uri="{BB962C8B-B14F-4D97-AF65-F5344CB8AC3E}">
        <p14:creationId xmlns:p14="http://schemas.microsoft.com/office/powerpoint/2010/main" val="371489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38768-5E92-4388-9DAD-23BAF8D6ACFA}" type="slidenum">
              <a:rPr lang="en-US" smtClean="0"/>
              <a:t>22</a:t>
            </a:fld>
            <a:endParaRPr lang="en-US"/>
          </a:p>
        </p:txBody>
      </p:sp>
    </p:spTree>
    <p:extLst>
      <p:ext uri="{BB962C8B-B14F-4D97-AF65-F5344CB8AC3E}">
        <p14:creationId xmlns:p14="http://schemas.microsoft.com/office/powerpoint/2010/main" val="356614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E3DF012-BD31-4F72-AD83-9443B8CA0AC3}" type="datetimeFigureOut">
              <a:rPr lang="en-US" smtClean="0"/>
              <a:t>11/20/2013</a:t>
            </a:fld>
            <a:endParaRPr lang="en-US"/>
          </a:p>
        </p:txBody>
      </p:sp>
      <p:sp>
        <p:nvSpPr>
          <p:cNvPr id="8" name="Slide Number Placeholder 7"/>
          <p:cNvSpPr>
            <a:spLocks noGrp="1"/>
          </p:cNvSpPr>
          <p:nvPr>
            <p:ph type="sldNum" sz="quarter" idx="11"/>
          </p:nvPr>
        </p:nvSpPr>
        <p:spPr/>
        <p:txBody>
          <a:bodyPr/>
          <a:lstStyle/>
          <a:p>
            <a:fld id="{653D0A01-77AD-441C-BA35-98187E2BE9F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DF012-BD31-4F72-AD83-9443B8CA0AC3}"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0A01-77AD-441C-BA35-98187E2BE9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DF012-BD31-4F72-AD83-9443B8CA0AC3}"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0A01-77AD-441C-BA35-98187E2BE9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DF012-BD31-4F72-AD83-9443B8CA0AC3}"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0A01-77AD-441C-BA35-98187E2BE9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DF012-BD31-4F72-AD83-9443B8CA0AC3}"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0A01-77AD-441C-BA35-98187E2BE9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3DF012-BD31-4F72-AD83-9443B8CA0AC3}"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0A01-77AD-441C-BA35-98187E2BE9F0}"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E3DF012-BD31-4F72-AD83-9443B8CA0AC3}" type="datetimeFigureOut">
              <a:rPr lang="en-US" smtClean="0"/>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0A01-77AD-441C-BA35-98187E2BE9F0}"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3DF012-BD31-4F72-AD83-9443B8CA0AC3}" type="datetimeFigureOut">
              <a:rPr lang="en-US" smtClean="0"/>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0A01-77AD-441C-BA35-98187E2BE9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DF012-BD31-4F72-AD83-9443B8CA0AC3}" type="datetimeFigureOut">
              <a:rPr lang="en-US" smtClean="0"/>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0A01-77AD-441C-BA35-98187E2BE9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DF012-BD31-4F72-AD83-9443B8CA0AC3}"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0A01-77AD-441C-BA35-98187E2BE9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DF012-BD31-4F72-AD83-9443B8CA0AC3}"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0A01-77AD-441C-BA35-98187E2BE9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E3DF012-BD31-4F72-AD83-9443B8CA0AC3}" type="datetimeFigureOut">
              <a:rPr lang="en-US" smtClean="0"/>
              <a:t>11/20/2013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53D0A01-77AD-441C-BA35-98187E2BE9F0}"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315200" cy="2971800"/>
          </a:xfrm>
        </p:spPr>
        <p:txBody>
          <a:bodyPr/>
          <a:lstStyle/>
          <a:p>
            <a:r>
              <a:rPr lang="en-US" dirty="0" smtClean="0"/>
              <a:t>Reading</a:t>
            </a:r>
            <a:br>
              <a:rPr lang="en-US" dirty="0" smtClean="0"/>
            </a:br>
            <a:r>
              <a:rPr lang="en-US" dirty="0" smtClean="0"/>
              <a:t>Strategies to Support ELLS</a:t>
            </a:r>
            <a:endParaRPr lang="en-US" dirty="0"/>
          </a:p>
        </p:txBody>
      </p:sp>
      <p:sp>
        <p:nvSpPr>
          <p:cNvPr id="3" name="Subtitle 2"/>
          <p:cNvSpPr>
            <a:spLocks noGrp="1"/>
          </p:cNvSpPr>
          <p:nvPr>
            <p:ph type="subTitle" idx="1"/>
          </p:nvPr>
        </p:nvSpPr>
        <p:spPr>
          <a:xfrm>
            <a:off x="914400" y="4343400"/>
            <a:ext cx="7315200" cy="1144632"/>
          </a:xfrm>
        </p:spPr>
        <p:txBody>
          <a:bodyPr>
            <a:normAutofit fontScale="92500" lnSpcReduction="10000"/>
          </a:bodyPr>
          <a:lstStyle/>
          <a:p>
            <a:r>
              <a:rPr lang="en-US" dirty="0" smtClean="0"/>
              <a:t>Teresa </a:t>
            </a:r>
            <a:r>
              <a:rPr lang="en-US" dirty="0" err="1" smtClean="0"/>
              <a:t>Borchers</a:t>
            </a:r>
            <a:endParaRPr lang="en-US" dirty="0" smtClean="0"/>
          </a:p>
          <a:p>
            <a:r>
              <a:rPr lang="en-US" dirty="0" smtClean="0"/>
              <a:t>2013 ESL </a:t>
            </a:r>
            <a:r>
              <a:rPr lang="en-US" dirty="0"/>
              <a:t>Conference</a:t>
            </a:r>
            <a:endParaRPr lang="en-US" dirty="0" smtClean="0"/>
          </a:p>
          <a:p>
            <a:r>
              <a:rPr lang="en-US" sz="2400" dirty="0"/>
              <a:t>teresa.borchers@rdcrs.ca</a:t>
            </a:r>
          </a:p>
          <a:p>
            <a:endParaRPr lang="en-US" dirty="0" smtClean="0"/>
          </a:p>
          <a:p>
            <a:endParaRPr lang="en-US" dirty="0" smtClean="0"/>
          </a:p>
        </p:txBody>
      </p:sp>
      <p:pic>
        <p:nvPicPr>
          <p:cNvPr id="4" name="Picture 2" descr="http://blog.nj.com/politics_impact/2009/05/large_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3148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3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Anticipation Guides</a:t>
            </a:r>
            <a:endParaRPr lang="en-US" dirty="0">
              <a:solidFill>
                <a:schemeClr val="accent1"/>
              </a:solidFill>
            </a:endParaRPr>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6309" y="1295400"/>
            <a:ext cx="462762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205025"/>
            <a:ext cx="4572000" cy="306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738184"/>
            <a:ext cx="4414470" cy="185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295400" y="4114800"/>
            <a:ext cx="1862792" cy="966443"/>
            <a:chOff x="6972454" y="2711909"/>
            <a:chExt cx="1862792" cy="966443"/>
          </a:xfrm>
        </p:grpSpPr>
        <p:sp>
          <p:nvSpPr>
            <p:cNvPr id="7" name="Oval 6"/>
            <p:cNvSpPr/>
            <p:nvPr/>
          </p:nvSpPr>
          <p:spPr>
            <a:xfrm>
              <a:off x="6972454" y="2711909"/>
              <a:ext cx="1667082" cy="966443"/>
            </a:xfrm>
            <a:prstGeom prst="ellipse">
              <a:avLst/>
            </a:prstGeom>
            <a:solidFill>
              <a:schemeClr val="accent1">
                <a:lumMod val="60000"/>
                <a:lumOff val="4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39000" y="2902741"/>
              <a:ext cx="1596246" cy="584775"/>
            </a:xfrm>
            <a:prstGeom prst="rect">
              <a:avLst/>
            </a:prstGeom>
            <a:noFill/>
          </p:spPr>
          <p:txBody>
            <a:bodyPr wrap="square" rtlCol="0">
              <a:spAutoFit/>
            </a:bodyPr>
            <a:lstStyle/>
            <a:p>
              <a:r>
                <a:rPr lang="en-US" sz="3200" dirty="0" smtClean="0">
                  <a:solidFill>
                    <a:srgbClr val="002060"/>
                  </a:solidFill>
                </a:rPr>
                <a:t>Math</a:t>
              </a:r>
              <a:endParaRPr lang="en-US" sz="3200" dirty="0">
                <a:solidFill>
                  <a:srgbClr val="002060"/>
                </a:solidFill>
              </a:endParaRPr>
            </a:p>
          </p:txBody>
        </p:sp>
      </p:grpSp>
      <p:grpSp>
        <p:nvGrpSpPr>
          <p:cNvPr id="9" name="Group 8"/>
          <p:cNvGrpSpPr/>
          <p:nvPr/>
        </p:nvGrpSpPr>
        <p:grpSpPr>
          <a:xfrm rot="724697">
            <a:off x="6986309" y="2419519"/>
            <a:ext cx="1862792" cy="966443"/>
            <a:chOff x="6972454" y="2711909"/>
            <a:chExt cx="1862792" cy="966443"/>
          </a:xfrm>
        </p:grpSpPr>
        <p:sp>
          <p:nvSpPr>
            <p:cNvPr id="10" name="Oval 9"/>
            <p:cNvSpPr/>
            <p:nvPr/>
          </p:nvSpPr>
          <p:spPr>
            <a:xfrm>
              <a:off x="6972454" y="2711909"/>
              <a:ext cx="1667082" cy="966443"/>
            </a:xfrm>
            <a:prstGeom prst="ellipse">
              <a:avLst/>
            </a:prstGeom>
            <a:solidFill>
              <a:schemeClr val="accent1">
                <a:lumMod val="60000"/>
                <a:lumOff val="4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57760" y="2902741"/>
              <a:ext cx="1777486" cy="584775"/>
            </a:xfrm>
            <a:prstGeom prst="rect">
              <a:avLst/>
            </a:prstGeom>
            <a:noFill/>
          </p:spPr>
          <p:txBody>
            <a:bodyPr wrap="square" rtlCol="0">
              <a:spAutoFit/>
            </a:bodyPr>
            <a:lstStyle/>
            <a:p>
              <a:r>
                <a:rPr lang="en-US" sz="3200" dirty="0" smtClean="0">
                  <a:solidFill>
                    <a:srgbClr val="002060"/>
                  </a:solidFill>
                </a:rPr>
                <a:t>Science</a:t>
              </a:r>
              <a:endParaRPr lang="en-US" sz="3200" dirty="0">
                <a:solidFill>
                  <a:srgbClr val="002060"/>
                </a:solidFill>
              </a:endParaRPr>
            </a:p>
          </p:txBody>
        </p:sp>
      </p:grpSp>
    </p:spTree>
    <p:extLst>
      <p:ext uri="{BB962C8B-B14F-4D97-AF65-F5344CB8AC3E}">
        <p14:creationId xmlns:p14="http://schemas.microsoft.com/office/powerpoint/2010/main" val="1162991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315200" cy="1154097"/>
          </a:xfrm>
        </p:spPr>
        <p:txBody>
          <a:bodyPr/>
          <a:lstStyle/>
          <a:p>
            <a:r>
              <a:rPr lang="en-US" dirty="0" smtClean="0"/>
              <a:t>Tea Party</a:t>
            </a:r>
            <a:endParaRPr lang="en-US" dirty="0"/>
          </a:p>
        </p:txBody>
      </p:sp>
      <p:sp>
        <p:nvSpPr>
          <p:cNvPr id="3" name="Content Placeholder 2"/>
          <p:cNvSpPr>
            <a:spLocks noGrp="1"/>
          </p:cNvSpPr>
          <p:nvPr>
            <p:ph idx="1"/>
          </p:nvPr>
        </p:nvSpPr>
        <p:spPr>
          <a:xfrm>
            <a:off x="762000" y="1676400"/>
            <a:ext cx="7315200" cy="3539527"/>
          </a:xfrm>
        </p:spPr>
        <p:txBody>
          <a:bodyPr/>
          <a:lstStyle/>
          <a:p>
            <a:endParaRPr lang="en-US"/>
          </a:p>
        </p:txBody>
      </p:sp>
      <p:pic>
        <p:nvPicPr>
          <p:cNvPr id="2052" name="Picture 4" descr="http://1.bp.blogspot.com/-t3vMyJZU1YQ/UWatW8RLL-I/AAAAAAAAAgM/0eFhtkyVWFw/s400/school-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5754670" cy="384124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sis.edu.hk/sites/sis/files/Lauren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550854"/>
            <a:ext cx="34290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69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315200" cy="1154097"/>
          </a:xfrm>
        </p:spPr>
        <p:txBody>
          <a:bodyPr/>
          <a:lstStyle/>
          <a:p>
            <a:r>
              <a:rPr lang="en-US" dirty="0" smtClean="0"/>
              <a:t>During Reading</a:t>
            </a:r>
            <a:endParaRPr lang="en-US" dirty="0"/>
          </a:p>
        </p:txBody>
      </p:sp>
      <p:sp>
        <p:nvSpPr>
          <p:cNvPr id="3" name="Content Placeholder 2"/>
          <p:cNvSpPr>
            <a:spLocks noGrp="1"/>
          </p:cNvSpPr>
          <p:nvPr>
            <p:ph idx="1"/>
          </p:nvPr>
        </p:nvSpPr>
        <p:spPr>
          <a:xfrm>
            <a:off x="762000" y="1981200"/>
            <a:ext cx="7315200" cy="3539527"/>
          </a:xfrm>
        </p:spPr>
        <p:txBody>
          <a:bodyPr/>
          <a:lstStyle/>
          <a:p>
            <a:r>
              <a:rPr lang="en-US" sz="3200" dirty="0" smtClean="0"/>
              <a:t>4 Square Reading/Textbook Circles</a:t>
            </a:r>
          </a:p>
          <a:p>
            <a:r>
              <a:rPr lang="en-US" sz="3200" dirty="0" smtClean="0"/>
              <a:t>Text Codes</a:t>
            </a:r>
          </a:p>
          <a:p>
            <a:r>
              <a:rPr lang="en-US" sz="3200" dirty="0" smtClean="0"/>
              <a:t>Double Entry Journal</a:t>
            </a:r>
          </a:p>
          <a:p>
            <a:endParaRPr lang="en-US" dirty="0"/>
          </a:p>
        </p:txBody>
      </p:sp>
      <p:pic>
        <p:nvPicPr>
          <p:cNvPr id="1026" name="Picture 2" descr="http://jasodelu.edublogs.org/files/2012/10/timetochange-1bvvre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124200"/>
            <a:ext cx="250012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2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54097"/>
          </a:xfrm>
        </p:spPr>
        <p:txBody>
          <a:bodyPr/>
          <a:lstStyle/>
          <a:p>
            <a:r>
              <a:rPr lang="en-US" dirty="0" smtClean="0"/>
              <a:t>Textbook Circles</a:t>
            </a:r>
            <a:endParaRPr lang="en-US" dirty="0"/>
          </a:p>
        </p:txBody>
      </p:sp>
      <p:sp>
        <p:nvSpPr>
          <p:cNvPr id="3" name="Content Placeholder 2"/>
          <p:cNvSpPr>
            <a:spLocks noGrp="1"/>
          </p:cNvSpPr>
          <p:nvPr>
            <p:ph idx="1"/>
          </p:nvPr>
        </p:nvSpPr>
        <p:spPr>
          <a:xfrm>
            <a:off x="685800" y="1828800"/>
            <a:ext cx="7696200" cy="4175760"/>
          </a:xfrm>
        </p:spPr>
        <p:txBody>
          <a:bodyPr/>
          <a:lstStyle/>
          <a:p>
            <a:r>
              <a:rPr lang="en-US" dirty="0" smtClean="0"/>
              <a:t>Roles can include:</a:t>
            </a:r>
          </a:p>
          <a:p>
            <a:pPr lvl="2"/>
            <a:r>
              <a:rPr lang="en-US" dirty="0" smtClean="0"/>
              <a:t>Discussion Director – identify key topics important for further discussion</a:t>
            </a:r>
          </a:p>
          <a:p>
            <a:pPr lvl="2"/>
            <a:r>
              <a:rPr lang="en-US" dirty="0" smtClean="0"/>
              <a:t>Connector – Find connections between reading and our world</a:t>
            </a:r>
          </a:p>
          <a:p>
            <a:pPr lvl="2"/>
            <a:r>
              <a:rPr lang="en-US" dirty="0" smtClean="0"/>
              <a:t>Questioner – Creates questions related to the reading</a:t>
            </a:r>
          </a:p>
          <a:p>
            <a:pPr lvl="2"/>
            <a:r>
              <a:rPr lang="en-US" dirty="0" smtClean="0"/>
              <a:t>Passage Master – Identify key sentences/paragraphs group should look back at, noticing what is interesting, puzzling, important, etc.</a:t>
            </a:r>
          </a:p>
          <a:p>
            <a:pPr lvl="2"/>
            <a:r>
              <a:rPr lang="en-US" dirty="0" smtClean="0"/>
              <a:t>Word Finder – Identify especially important words – new, interesting, strange, important, etc.</a:t>
            </a:r>
          </a:p>
          <a:p>
            <a:pPr lvl="2"/>
            <a:r>
              <a:rPr lang="en-US" dirty="0" smtClean="0"/>
              <a:t>Illustrator – Create a visual related to the reading (timeline, web, cartoon, diagram, flowchart, etc.)</a:t>
            </a:r>
          </a:p>
          <a:p>
            <a:pPr lvl="2"/>
            <a:r>
              <a:rPr lang="en-US" dirty="0" smtClean="0"/>
              <a:t>Researcher – Digs up any background information related to the topic in the reading </a:t>
            </a:r>
          </a:p>
          <a:p>
            <a:pPr lvl="2"/>
            <a:endParaRPr lang="en-US" dirty="0"/>
          </a:p>
        </p:txBody>
      </p:sp>
    </p:spTree>
    <p:extLst>
      <p:ext uri="{BB962C8B-B14F-4D97-AF65-F5344CB8AC3E}">
        <p14:creationId xmlns:p14="http://schemas.microsoft.com/office/powerpoint/2010/main" val="45427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495010"/>
            <a:ext cx="3289483" cy="1219199"/>
          </a:xfrm>
        </p:spPr>
        <p:txBody>
          <a:bodyPr>
            <a:normAutofit/>
          </a:bodyPr>
          <a:lstStyle/>
          <a:p>
            <a:pPr marL="45720" indent="0" algn="ctr">
              <a:buNone/>
            </a:pPr>
            <a:r>
              <a:rPr lang="en-US" sz="2800" dirty="0" smtClean="0">
                <a:solidFill>
                  <a:schemeClr val="tx2"/>
                </a:solidFill>
              </a:rPr>
              <a:t>Textbook Circle</a:t>
            </a:r>
          </a:p>
          <a:p>
            <a:pPr marL="45720" indent="0" algn="ctr">
              <a:buNone/>
            </a:pPr>
            <a:r>
              <a:rPr lang="en-US" sz="2800" dirty="0" smtClean="0">
                <a:solidFill>
                  <a:schemeClr val="tx2"/>
                </a:solidFill>
              </a:rPr>
              <a:t>Role sheets</a:t>
            </a:r>
            <a:endParaRPr lang="en-US" sz="2800"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9" y="3657600"/>
            <a:ext cx="326371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3352800" cy="154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95010"/>
            <a:ext cx="3276600" cy="151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765" y="5105400"/>
            <a:ext cx="3429835" cy="152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5889562"/>
            <a:ext cx="3211200" cy="369332"/>
          </a:xfrm>
          <a:prstGeom prst="rect">
            <a:avLst/>
          </a:prstGeom>
        </p:spPr>
        <p:txBody>
          <a:bodyPr wrap="none">
            <a:spAutoFit/>
          </a:bodyPr>
          <a:lstStyle/>
          <a:p>
            <a:r>
              <a:rPr lang="en-US" dirty="0"/>
              <a:t>http://www.readwritethink.org/</a:t>
            </a:r>
          </a:p>
        </p:txBody>
      </p:sp>
    </p:spTree>
    <p:extLst>
      <p:ext uri="{BB962C8B-B14F-4D97-AF65-F5344CB8AC3E}">
        <p14:creationId xmlns:p14="http://schemas.microsoft.com/office/powerpoint/2010/main" val="128178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15200" cy="1001697"/>
          </a:xfrm>
        </p:spPr>
        <p:txBody>
          <a:bodyPr/>
          <a:lstStyle/>
          <a:p>
            <a:r>
              <a:rPr lang="en-US" dirty="0" smtClean="0"/>
              <a:t>Text Codes</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447800"/>
            <a:ext cx="3903740" cy="502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Documents and Settings\ejcoleman\Local Settings\Temporary Internet Files\Content.IE5\FPVW9FDF\MPj0430958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360194"/>
            <a:ext cx="1913396" cy="111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58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315200" cy="1154097"/>
          </a:xfrm>
        </p:spPr>
        <p:txBody>
          <a:bodyPr>
            <a:normAutofit/>
          </a:bodyPr>
          <a:lstStyle/>
          <a:p>
            <a:r>
              <a:rPr lang="en-US" sz="4400" dirty="0" smtClean="0"/>
              <a:t>Note Taking/Making Skills</a:t>
            </a:r>
            <a:endParaRPr lang="en-US" sz="4400" dirty="0"/>
          </a:p>
        </p:txBody>
      </p:sp>
      <p:pic>
        <p:nvPicPr>
          <p:cNvPr id="3074" name="Picture 2" descr="http://media.morristechnology.com/mediafilesvr/upload/gainesville/article/2010/07/23/0726SummerSch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771650"/>
            <a:ext cx="52324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03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a:bodyPr>
          <a:lstStyle/>
          <a:p>
            <a:r>
              <a:rPr lang="en-US" sz="4400" dirty="0" smtClean="0"/>
              <a:t>Double-Entry Journals</a:t>
            </a:r>
            <a:endParaRPr lang="en-US" sz="4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6076207"/>
              </p:ext>
            </p:extLst>
          </p:nvPr>
        </p:nvGraphicFramePr>
        <p:xfrm>
          <a:off x="762000" y="2159143"/>
          <a:ext cx="7696200" cy="3374739"/>
        </p:xfrm>
        <a:graphic>
          <a:graphicData uri="http://schemas.openxmlformats.org/drawingml/2006/table">
            <a:tbl>
              <a:tblPr firstRow="1" firstCol="1" lastRow="1" lastCol="1" bandRow="1" bandCol="1">
                <a:tableStyleId>{5C22544A-7EE6-4342-B048-85BDC9FD1C3A}</a:tableStyleId>
              </a:tblPr>
              <a:tblGrid>
                <a:gridCol w="3848100"/>
                <a:gridCol w="3848100"/>
              </a:tblGrid>
              <a:tr h="1117340">
                <a:tc>
                  <a:txBody>
                    <a:bodyPr/>
                    <a:lstStyle/>
                    <a:p>
                      <a:pPr marL="0" marR="0">
                        <a:lnSpc>
                          <a:spcPct val="115000"/>
                        </a:lnSpc>
                        <a:spcBef>
                          <a:spcPts val="0"/>
                        </a:spcBef>
                        <a:spcAft>
                          <a:spcPts val="0"/>
                        </a:spcAft>
                      </a:pPr>
                      <a:r>
                        <a:rPr lang="en-US" sz="1800" dirty="0">
                          <a:solidFill>
                            <a:schemeClr val="bg1"/>
                          </a:solidFill>
                          <a:effectLst/>
                        </a:rPr>
                        <a:t>Key words </a:t>
                      </a:r>
                      <a:endParaRPr lang="en-US" sz="1600" dirty="0">
                        <a:solidFill>
                          <a:schemeClr val="bg1"/>
                        </a:solidFill>
                        <a:effectLst/>
                      </a:endParaRPr>
                    </a:p>
                    <a:p>
                      <a:pPr marL="0" marR="0">
                        <a:lnSpc>
                          <a:spcPct val="115000"/>
                        </a:lnSpc>
                        <a:spcBef>
                          <a:spcPts val="0"/>
                        </a:spcBef>
                        <a:spcAft>
                          <a:spcPts val="0"/>
                        </a:spcAft>
                      </a:pPr>
                      <a:r>
                        <a:rPr lang="en-US" sz="1800" dirty="0">
                          <a:effectLst/>
                        </a:rPr>
                        <a:t> </a:t>
                      </a:r>
                      <a:endParaRPr lang="en-US" sz="1600" dirty="0">
                        <a:effectLst/>
                      </a:endParaRPr>
                    </a:p>
                    <a:p>
                      <a:pPr marL="0" marR="0">
                        <a:lnSpc>
                          <a:spcPct val="115000"/>
                        </a:lnSpc>
                        <a:spcBef>
                          <a:spcPts val="0"/>
                        </a:spcBef>
                        <a:spcAft>
                          <a:spcPts val="0"/>
                        </a:spcAft>
                      </a:pPr>
                      <a:r>
                        <a:rPr lang="en-US" sz="1800" dirty="0">
                          <a:effectLst/>
                        </a:rPr>
                        <a:t> </a:t>
                      </a:r>
                      <a:endParaRPr lang="en-US" sz="1600" dirty="0">
                        <a:effectLst/>
                        <a:latin typeface="Calibri"/>
                        <a:ea typeface="Calibri"/>
                        <a:cs typeface="Times New Roman"/>
                      </a:endParaRPr>
                    </a:p>
                  </a:txBody>
                  <a:tcPr marL="66174" marR="66174" marT="0" marB="0"/>
                </a:tc>
                <a:tc>
                  <a:txBody>
                    <a:bodyPr/>
                    <a:lstStyle/>
                    <a:p>
                      <a:pPr marL="0" marR="0">
                        <a:lnSpc>
                          <a:spcPct val="115000"/>
                        </a:lnSpc>
                        <a:spcBef>
                          <a:spcPts val="0"/>
                        </a:spcBef>
                        <a:spcAft>
                          <a:spcPts val="0"/>
                        </a:spcAft>
                      </a:pPr>
                      <a:r>
                        <a:rPr lang="en-US" sz="1800" dirty="0">
                          <a:effectLst/>
                        </a:rPr>
                        <a:t>Questions, Importance</a:t>
                      </a:r>
                      <a:endParaRPr lang="en-US" sz="1600" dirty="0">
                        <a:effectLst/>
                      </a:endParaRPr>
                    </a:p>
                    <a:p>
                      <a:pPr marL="0" marR="0">
                        <a:lnSpc>
                          <a:spcPct val="115000"/>
                        </a:lnSpc>
                        <a:spcBef>
                          <a:spcPts val="0"/>
                        </a:spcBef>
                        <a:spcAft>
                          <a:spcPts val="0"/>
                        </a:spcAft>
                      </a:pPr>
                      <a:r>
                        <a:rPr lang="en-US" sz="1800" dirty="0">
                          <a:effectLst/>
                        </a:rPr>
                        <a:t>Definitions, Visuals</a:t>
                      </a:r>
                      <a:endParaRPr lang="en-US" sz="1600" dirty="0">
                        <a:effectLst/>
                      </a:endParaRPr>
                    </a:p>
                    <a:p>
                      <a:pPr marL="0" marR="0">
                        <a:lnSpc>
                          <a:spcPct val="115000"/>
                        </a:lnSpc>
                        <a:spcBef>
                          <a:spcPts val="0"/>
                        </a:spcBef>
                        <a:spcAft>
                          <a:spcPts val="0"/>
                        </a:spcAft>
                      </a:pPr>
                      <a:r>
                        <a:rPr lang="en-US" sz="1800" dirty="0">
                          <a:effectLst/>
                        </a:rPr>
                        <a:t>Prior Knowledge, Connections</a:t>
                      </a:r>
                      <a:endParaRPr lang="en-US" sz="1600" dirty="0">
                        <a:effectLst/>
                        <a:latin typeface="Calibri"/>
                        <a:ea typeface="Calibri"/>
                        <a:cs typeface="Times New Roman"/>
                      </a:endParaRPr>
                    </a:p>
                  </a:txBody>
                  <a:tcPr marL="66174" marR="66174" marT="0" marB="0"/>
                </a:tc>
              </a:tr>
              <a:tr h="2257399">
                <a:tc>
                  <a:txBody>
                    <a:bodyPr/>
                    <a:lstStyle/>
                    <a:p>
                      <a:pPr marL="0" marR="0">
                        <a:lnSpc>
                          <a:spcPct val="115000"/>
                        </a:lnSpc>
                        <a:spcBef>
                          <a:spcPts val="0"/>
                        </a:spcBef>
                        <a:spcAft>
                          <a:spcPts val="0"/>
                        </a:spcAft>
                      </a:pPr>
                      <a:r>
                        <a:rPr lang="en-US" sz="1800" dirty="0">
                          <a:solidFill>
                            <a:schemeClr val="bg1"/>
                          </a:solidFill>
                          <a:effectLst/>
                        </a:rPr>
                        <a:t>Quotes/Phrases (that spark your interest, you can connect with, inspires further questions or are important)</a:t>
                      </a:r>
                      <a:endParaRPr lang="en-US" sz="1600" dirty="0">
                        <a:solidFill>
                          <a:schemeClr val="bg1"/>
                        </a:solidFill>
                        <a:effectLst/>
                        <a:latin typeface="Calibri"/>
                        <a:ea typeface="Calibri"/>
                        <a:cs typeface="Times New Roman"/>
                      </a:endParaRPr>
                    </a:p>
                  </a:txBody>
                  <a:tcPr marL="66174" marR="66174" marT="0" marB="0"/>
                </a:tc>
                <a:tc>
                  <a:txBody>
                    <a:bodyPr/>
                    <a:lstStyle/>
                    <a:p>
                      <a:pPr marL="0" marR="0">
                        <a:lnSpc>
                          <a:spcPct val="115000"/>
                        </a:lnSpc>
                        <a:spcBef>
                          <a:spcPts val="0"/>
                        </a:spcBef>
                        <a:spcAft>
                          <a:spcPts val="0"/>
                        </a:spcAft>
                      </a:pPr>
                      <a:r>
                        <a:rPr lang="en-US" sz="1800" dirty="0">
                          <a:effectLst/>
                        </a:rPr>
                        <a:t>Connections</a:t>
                      </a:r>
                      <a:endParaRPr lang="en-US" sz="1600" dirty="0">
                        <a:effectLst/>
                      </a:endParaRPr>
                    </a:p>
                    <a:p>
                      <a:pPr marL="0" marR="0">
                        <a:lnSpc>
                          <a:spcPct val="115000"/>
                        </a:lnSpc>
                        <a:spcBef>
                          <a:spcPts val="0"/>
                        </a:spcBef>
                        <a:spcAft>
                          <a:spcPts val="0"/>
                        </a:spcAft>
                      </a:pPr>
                      <a:r>
                        <a:rPr lang="en-US" sz="1800" dirty="0">
                          <a:effectLst/>
                        </a:rPr>
                        <a:t>Questions</a:t>
                      </a:r>
                      <a:endParaRPr lang="en-US" sz="1600" dirty="0">
                        <a:effectLst/>
                      </a:endParaRPr>
                    </a:p>
                    <a:p>
                      <a:pPr marL="0" marR="0">
                        <a:lnSpc>
                          <a:spcPct val="115000"/>
                        </a:lnSpc>
                        <a:spcBef>
                          <a:spcPts val="0"/>
                        </a:spcBef>
                        <a:spcAft>
                          <a:spcPts val="0"/>
                        </a:spcAft>
                      </a:pPr>
                      <a:r>
                        <a:rPr lang="en-US" sz="1800" dirty="0">
                          <a:effectLst/>
                        </a:rPr>
                        <a:t>Predictions, Inferences</a:t>
                      </a:r>
                      <a:endParaRPr lang="en-US" sz="1600" dirty="0">
                        <a:effectLst/>
                      </a:endParaRPr>
                    </a:p>
                    <a:p>
                      <a:pPr marL="0" marR="0">
                        <a:lnSpc>
                          <a:spcPct val="115000"/>
                        </a:lnSpc>
                        <a:spcBef>
                          <a:spcPts val="0"/>
                        </a:spcBef>
                        <a:spcAft>
                          <a:spcPts val="0"/>
                        </a:spcAft>
                      </a:pPr>
                      <a:r>
                        <a:rPr lang="en-US" sz="1800" dirty="0">
                          <a:effectLst/>
                        </a:rPr>
                        <a:t>Interpret meaning of text</a:t>
                      </a:r>
                      <a:endParaRPr lang="en-US" sz="1600" dirty="0">
                        <a:effectLst/>
                      </a:endParaRPr>
                    </a:p>
                    <a:p>
                      <a:pPr marL="0" marR="0">
                        <a:lnSpc>
                          <a:spcPct val="115000"/>
                        </a:lnSpc>
                        <a:spcBef>
                          <a:spcPts val="0"/>
                        </a:spcBef>
                        <a:spcAft>
                          <a:spcPts val="0"/>
                        </a:spcAft>
                      </a:pPr>
                      <a:r>
                        <a:rPr lang="en-US" sz="1800" dirty="0">
                          <a:effectLst/>
                        </a:rPr>
                        <a:t>Analyze details and purpose</a:t>
                      </a:r>
                      <a:endParaRPr lang="en-US" sz="1600" dirty="0">
                        <a:effectLst/>
                      </a:endParaRPr>
                    </a:p>
                    <a:p>
                      <a:pPr marL="0" marR="0">
                        <a:lnSpc>
                          <a:spcPct val="115000"/>
                        </a:lnSpc>
                        <a:spcBef>
                          <a:spcPts val="0"/>
                        </a:spcBef>
                        <a:spcAft>
                          <a:spcPts val="0"/>
                        </a:spcAft>
                      </a:pPr>
                      <a:r>
                        <a:rPr lang="en-US" sz="1800" dirty="0">
                          <a:effectLst/>
                        </a:rPr>
                        <a:t>Evaluate by giving your opinion</a:t>
                      </a:r>
                      <a:endParaRPr lang="en-US" sz="1600" dirty="0">
                        <a:effectLst/>
                        <a:latin typeface="Calibri"/>
                        <a:ea typeface="Calibri"/>
                        <a:cs typeface="Times New Roman"/>
                      </a:endParaRPr>
                    </a:p>
                  </a:txBody>
                  <a:tcPr marL="66174" marR="66174"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6656296"/>
              </p:ext>
            </p:extLst>
          </p:nvPr>
        </p:nvGraphicFramePr>
        <p:xfrm>
          <a:off x="762000" y="1524000"/>
          <a:ext cx="7680960" cy="628460"/>
        </p:xfrm>
        <a:graphic>
          <a:graphicData uri="http://schemas.openxmlformats.org/drawingml/2006/table">
            <a:tbl>
              <a:tblPr firstRow="1" firstCol="1" lastRow="1" lastCol="1" bandRow="1" bandCol="1">
                <a:tableStyleId>{5C22544A-7EE6-4342-B048-85BDC9FD1C3A}</a:tableStyleId>
              </a:tblPr>
              <a:tblGrid>
                <a:gridCol w="3840480"/>
                <a:gridCol w="3840480"/>
              </a:tblGrid>
              <a:tr h="628460">
                <a:tc>
                  <a:txBody>
                    <a:bodyPr/>
                    <a:lstStyle/>
                    <a:p>
                      <a:pPr marL="0" marR="0" algn="ctr">
                        <a:lnSpc>
                          <a:spcPct val="115000"/>
                        </a:lnSpc>
                        <a:spcBef>
                          <a:spcPts val="0"/>
                        </a:spcBef>
                        <a:spcAft>
                          <a:spcPts val="0"/>
                        </a:spcAft>
                      </a:pPr>
                      <a:r>
                        <a:rPr lang="en-US" sz="2000" dirty="0">
                          <a:solidFill>
                            <a:schemeClr val="bg1"/>
                          </a:solidFill>
                          <a:effectLst/>
                        </a:rPr>
                        <a:t>The Source/In the Book</a:t>
                      </a:r>
                      <a:endParaRPr lang="en-US" sz="1600" dirty="0">
                        <a:solidFill>
                          <a:schemeClr val="bg1"/>
                        </a:solidFill>
                        <a:effectLst/>
                      </a:endParaRPr>
                    </a:p>
                    <a:p>
                      <a:pPr marL="0" marR="0" algn="ctr">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T</a:t>
                      </a:r>
                      <a:r>
                        <a:rPr lang="en-US" sz="2000" dirty="0">
                          <a:effectLst/>
                        </a:rPr>
                        <a:t>he Response/In My Head</a:t>
                      </a:r>
                      <a:endParaRPr lang="en-US" sz="1600" dirty="0">
                        <a:effectLst/>
                      </a:endParaRPr>
                    </a:p>
                    <a:p>
                      <a:pPr marL="0" marR="0" algn="ctr">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34555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1154097"/>
          </a:xfrm>
        </p:spPr>
        <p:txBody>
          <a:bodyPr>
            <a:normAutofit/>
          </a:bodyPr>
          <a:lstStyle/>
          <a:p>
            <a:r>
              <a:rPr lang="en-US" sz="4400" dirty="0" smtClean="0"/>
              <a:t>Note-Taking Samples</a:t>
            </a:r>
            <a:endParaRPr lang="en-US" sz="4400" dirty="0"/>
          </a:p>
        </p:txBody>
      </p:sp>
      <p:pic>
        <p:nvPicPr>
          <p:cNvPr id="5122" name="Picture 2" descr="http://missgorelanguagearts.files.wordpress.com/2011/08/double-entry-journa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24024"/>
            <a:ext cx="4810125" cy="43910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sbinstructionalcoach.files.wordpress.com/2012/04/double-entr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64021" y="1870105"/>
            <a:ext cx="5143735" cy="384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522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15200" cy="1154097"/>
          </a:xfrm>
        </p:spPr>
        <p:txBody>
          <a:bodyPr/>
          <a:lstStyle/>
          <a:p>
            <a:r>
              <a:rPr lang="en-US" dirty="0" smtClean="0"/>
              <a:t>After Reading</a:t>
            </a:r>
            <a:endParaRPr lang="en-US" dirty="0"/>
          </a:p>
        </p:txBody>
      </p:sp>
      <p:sp>
        <p:nvSpPr>
          <p:cNvPr id="3" name="Content Placeholder 2"/>
          <p:cNvSpPr>
            <a:spLocks noGrp="1"/>
          </p:cNvSpPr>
          <p:nvPr>
            <p:ph idx="1"/>
          </p:nvPr>
        </p:nvSpPr>
        <p:spPr>
          <a:xfrm>
            <a:off x="762000" y="1752600"/>
            <a:ext cx="7315200" cy="3539527"/>
          </a:xfrm>
        </p:spPr>
        <p:txBody>
          <a:bodyPr/>
          <a:lstStyle/>
          <a:p>
            <a:endParaRPr lang="en-US" dirty="0" smtClean="0"/>
          </a:p>
          <a:p>
            <a:r>
              <a:rPr lang="en-US" sz="2800" dirty="0" smtClean="0"/>
              <a:t>Save the Last Word for Me</a:t>
            </a:r>
          </a:p>
          <a:p>
            <a:r>
              <a:rPr lang="en-US" sz="2800" dirty="0" err="1"/>
              <a:t>Frayer</a:t>
            </a:r>
            <a:r>
              <a:rPr lang="en-US" sz="2800" dirty="0"/>
              <a:t> Model</a:t>
            </a:r>
          </a:p>
          <a:p>
            <a:r>
              <a:rPr lang="en-US" sz="2800" dirty="0" smtClean="0"/>
              <a:t>Write Around</a:t>
            </a:r>
          </a:p>
        </p:txBody>
      </p:sp>
      <p:pic>
        <p:nvPicPr>
          <p:cNvPr id="2050" name="Picture 2" descr="http://franmcveigh.files.wordpress.com/2013/02/mystery_clip_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505200"/>
            <a:ext cx="4136697" cy="287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8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315200" cy="3539527"/>
          </a:xfrm>
        </p:spPr>
        <p:txBody>
          <a:bodyPr>
            <a:normAutofit/>
          </a:bodyPr>
          <a:lstStyle/>
          <a:p>
            <a:pPr marL="45720" indent="0" algn="ctr">
              <a:buNone/>
            </a:pPr>
            <a:r>
              <a:rPr lang="en-US" sz="4000" dirty="0" smtClean="0"/>
              <a:t>What do you believe effective reading instruction looks like for ELLs?</a:t>
            </a:r>
            <a:endParaRPr lang="en-US" sz="4000" dirty="0"/>
          </a:p>
        </p:txBody>
      </p:sp>
      <p:pic>
        <p:nvPicPr>
          <p:cNvPr id="1026" name="Picture 2" descr="http://ak4.picdn.net/shutterstock/videos/3780863/preview/stock-footage-student-and-teacher-reading-a-book-together-in-classroom-at-a-table-shot-on-canon-d-mk-wit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419600"/>
            <a:ext cx="38100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315200" cy="1154097"/>
          </a:xfrm>
        </p:spPr>
        <p:txBody>
          <a:bodyPr/>
          <a:lstStyle/>
          <a:p>
            <a:r>
              <a:rPr lang="en-US" dirty="0" smtClean="0"/>
              <a:t>Save the Last Word for Me</a:t>
            </a:r>
            <a:endParaRPr lang="en-US" dirty="0"/>
          </a:p>
        </p:txBody>
      </p:sp>
      <p:pic>
        <p:nvPicPr>
          <p:cNvPr id="7170" name="Picture 2" descr="http://phsprecedent.com/wp-content/uploads/2013/08/Cioffi_New-Classrooms-Client-Assignment-VI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5943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86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315200" cy="1154097"/>
          </a:xfrm>
        </p:spPr>
        <p:txBody>
          <a:bodyPr>
            <a:normAutofit/>
          </a:bodyPr>
          <a:lstStyle/>
          <a:p>
            <a:r>
              <a:rPr lang="en-US" sz="4400" dirty="0" smtClean="0"/>
              <a:t>The </a:t>
            </a:r>
            <a:r>
              <a:rPr lang="en-US" sz="4400" dirty="0" err="1" smtClean="0"/>
              <a:t>Frayer</a:t>
            </a:r>
            <a:r>
              <a:rPr lang="en-US" sz="4400" dirty="0" smtClean="0"/>
              <a:t> Model</a:t>
            </a:r>
            <a:endParaRPr lang="en-US" sz="4400" dirty="0"/>
          </a:p>
        </p:txBody>
      </p:sp>
      <p:sp>
        <p:nvSpPr>
          <p:cNvPr id="3" name="Content Placeholder 2"/>
          <p:cNvSpPr>
            <a:spLocks noGrp="1"/>
          </p:cNvSpPr>
          <p:nvPr>
            <p:ph idx="1"/>
          </p:nvPr>
        </p:nvSpPr>
        <p:spPr>
          <a:xfrm>
            <a:off x="685800" y="2209800"/>
            <a:ext cx="8077200" cy="3539527"/>
          </a:xfrm>
        </p:spPr>
        <p:txBody>
          <a:bodyPr>
            <a:normAutofit/>
          </a:bodyPr>
          <a:lstStyle/>
          <a:p>
            <a:endParaRPr lang="en-US" dirty="0"/>
          </a:p>
          <a:p>
            <a:pPr marL="45720" indent="0">
              <a:lnSpc>
                <a:spcPct val="150000"/>
              </a:lnSpc>
              <a:buNone/>
            </a:pPr>
            <a:r>
              <a:rPr lang="en-US" dirty="0"/>
              <a:t>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75077"/>
            <a:ext cx="6172200" cy="471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426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descr="http://tamsterdam.weebly.com/uploads/1/2/9/2/12922036/7633316_orig.p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94" y="152400"/>
            <a:ext cx="4816156"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learningtasks.weebly.com/uploads/1/5/0/8/1508449/1564403_orig.jpg?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9" y="2907946"/>
            <a:ext cx="4721225" cy="39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1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315200" cy="1154097"/>
          </a:xfrm>
        </p:spPr>
        <p:txBody>
          <a:bodyPr/>
          <a:lstStyle/>
          <a:p>
            <a:r>
              <a:rPr lang="en-US" dirty="0" smtClean="0"/>
              <a:t>Write </a:t>
            </a:r>
            <a:r>
              <a:rPr lang="en-US" dirty="0" err="1" smtClean="0"/>
              <a:t>Arounds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676400"/>
            <a:ext cx="3657600" cy="257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24212"/>
            <a:ext cx="3848100" cy="307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63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520940" cy="3579849"/>
          </a:xfrm>
        </p:spPr>
        <p:txBody>
          <a:bodyPr/>
          <a:lstStyle/>
          <a:p>
            <a:endParaRPr lang="en-US" dirty="0"/>
          </a:p>
          <a:p>
            <a:endParaRPr lang="en-US" dirty="0"/>
          </a:p>
        </p:txBody>
      </p:sp>
      <p:pic>
        <p:nvPicPr>
          <p:cNvPr id="1026" name="Picture 2" descr="http://cdn.instantshift.com/media/uploads/2012/03/htdk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86200"/>
            <a:ext cx="4337824" cy="28976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914400" y="1219201"/>
            <a:ext cx="7315200" cy="1479612"/>
          </a:xfrm>
        </p:spPr>
        <p:txBody>
          <a:bodyPr>
            <a:normAutofit/>
          </a:bodyPr>
          <a:lstStyle/>
          <a:p>
            <a:pPr algn="ctr"/>
            <a:r>
              <a:rPr lang="en-US" dirty="0" smtClean="0"/>
              <a:t>What is one strategy you would like to try?</a:t>
            </a:r>
            <a:endParaRPr lang="en-US" dirty="0"/>
          </a:p>
        </p:txBody>
      </p:sp>
    </p:spTree>
    <p:extLst>
      <p:ext uri="{BB962C8B-B14F-4D97-AF65-F5344CB8AC3E}">
        <p14:creationId xmlns:p14="http://schemas.microsoft.com/office/powerpoint/2010/main" val="389397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sz="4400" dirty="0"/>
              <a:t>Reading Comprehension Strategies</a:t>
            </a:r>
            <a:r>
              <a:rPr lang="en-US" dirty="0"/>
              <a:t/>
            </a:r>
            <a:br>
              <a:rPr lang="en-US" dirty="0"/>
            </a:br>
            <a:endParaRPr lang="en-US" dirty="0"/>
          </a:p>
        </p:txBody>
      </p:sp>
      <p:sp>
        <p:nvSpPr>
          <p:cNvPr id="3" name="Content Placeholder 2"/>
          <p:cNvSpPr>
            <a:spLocks noGrp="1"/>
          </p:cNvSpPr>
          <p:nvPr>
            <p:ph idx="1"/>
          </p:nvPr>
        </p:nvSpPr>
        <p:spPr>
          <a:xfrm>
            <a:off x="381000" y="2057400"/>
            <a:ext cx="8229600" cy="4800600"/>
          </a:xfrm>
        </p:spPr>
        <p:txBody>
          <a:bodyPr>
            <a:normAutofit fontScale="92500" lnSpcReduction="10000"/>
          </a:bodyPr>
          <a:lstStyle/>
          <a:p>
            <a:r>
              <a:rPr lang="en-US" sz="3500" dirty="0" smtClean="0"/>
              <a:t>Identify “what good readers do”</a:t>
            </a:r>
          </a:p>
          <a:p>
            <a:r>
              <a:rPr lang="en-US" sz="3500" dirty="0" smtClean="0"/>
              <a:t>Explicit instruction</a:t>
            </a:r>
          </a:p>
          <a:p>
            <a:r>
              <a:rPr lang="en-US" sz="3500" dirty="0" smtClean="0"/>
              <a:t>Use of visual/metaphor</a:t>
            </a:r>
          </a:p>
          <a:p>
            <a:r>
              <a:rPr lang="en-US" sz="3500" dirty="0" smtClean="0"/>
              <a:t>Importance of modeling and thinking aloud (showing </a:t>
            </a:r>
            <a:r>
              <a:rPr lang="en-US" sz="3500" dirty="0" err="1" smtClean="0"/>
              <a:t>vs</a:t>
            </a:r>
            <a:r>
              <a:rPr lang="en-US" sz="3500" dirty="0" smtClean="0"/>
              <a:t> telling)</a:t>
            </a:r>
          </a:p>
          <a:p>
            <a:r>
              <a:rPr lang="en-US" sz="3500" dirty="0" smtClean="0"/>
              <a:t>Teach in different settings</a:t>
            </a:r>
          </a:p>
          <a:p>
            <a:r>
              <a:rPr lang="en-US" sz="3500" dirty="0" smtClean="0"/>
              <a:t>Teaching one in insolation </a:t>
            </a:r>
            <a:r>
              <a:rPr lang="en-US" sz="3500" dirty="0" err="1" smtClean="0"/>
              <a:t>vs</a:t>
            </a:r>
            <a:r>
              <a:rPr lang="en-US" sz="3500" dirty="0" smtClean="0"/>
              <a:t> more than one at a time</a:t>
            </a:r>
          </a:p>
          <a:p>
            <a:r>
              <a:rPr lang="en-US" sz="3500" dirty="0" smtClean="0"/>
              <a:t>Common language, common process</a:t>
            </a:r>
          </a:p>
          <a:p>
            <a:pPr marL="960120" lvl="3" indent="0">
              <a:buNone/>
            </a:pPr>
            <a:endParaRPr lang="en-US" dirty="0"/>
          </a:p>
          <a:p>
            <a:endParaRPr lang="en-US" dirty="0" smtClean="0"/>
          </a:p>
        </p:txBody>
      </p:sp>
    </p:spTree>
    <p:extLst>
      <p:ext uri="{BB962C8B-B14F-4D97-AF65-F5344CB8AC3E}">
        <p14:creationId xmlns:p14="http://schemas.microsoft.com/office/powerpoint/2010/main" val="1861303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249362"/>
          </a:xfrm>
        </p:spPr>
        <p:txBody>
          <a:bodyPr>
            <a:normAutofit fontScale="90000"/>
          </a:bodyPr>
          <a:lstStyle/>
          <a:p>
            <a:r>
              <a:rPr lang="en-US" sz="4000" dirty="0" smtClean="0"/>
              <a:t>Reading Comprehension Strategies</a:t>
            </a:r>
            <a:endParaRPr lang="en-US" sz="4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1524000"/>
            <a:ext cx="3766183"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075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154097"/>
          </a:xfrm>
        </p:spPr>
        <p:txBody>
          <a:bodyPr>
            <a:normAutofit fontScale="90000"/>
          </a:bodyPr>
          <a:lstStyle/>
          <a:p>
            <a:r>
              <a:rPr lang="en-US" dirty="0" smtClean="0"/>
              <a:t>Explicit</a:t>
            </a:r>
            <a:br>
              <a:rPr lang="en-US" dirty="0" smtClean="0"/>
            </a:br>
            <a:r>
              <a:rPr lang="en-US" dirty="0" smtClean="0"/>
              <a:t>Strategy Instruction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799"/>
            <a:ext cx="6781800" cy="526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632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Strategy Metaphors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4467225" cy="499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62600" y="2362200"/>
            <a:ext cx="2667000" cy="1754326"/>
          </a:xfrm>
          <a:prstGeom prst="rect">
            <a:avLst/>
          </a:prstGeom>
          <a:noFill/>
        </p:spPr>
        <p:txBody>
          <a:bodyPr wrap="square" rtlCol="0">
            <a:spAutoFit/>
          </a:bodyPr>
          <a:lstStyle/>
          <a:p>
            <a:pPr marL="285750" indent="-285750">
              <a:buFont typeface="Arial" pitchFamily="34" charset="0"/>
              <a:buChar char="•"/>
            </a:pPr>
            <a:r>
              <a:rPr lang="en-US" sz="3600" dirty="0" smtClean="0">
                <a:solidFill>
                  <a:schemeClr val="accent6">
                    <a:lumMod val="20000"/>
                    <a:lumOff val="80000"/>
                  </a:schemeClr>
                </a:solidFill>
              </a:rPr>
              <a:t>Object</a:t>
            </a:r>
          </a:p>
          <a:p>
            <a:pPr marL="285750" indent="-285750">
              <a:buFont typeface="Arial" pitchFamily="34" charset="0"/>
              <a:buChar char="•"/>
            </a:pPr>
            <a:r>
              <a:rPr lang="en-US" sz="3600" dirty="0" smtClean="0">
                <a:solidFill>
                  <a:schemeClr val="accent6">
                    <a:lumMod val="20000"/>
                    <a:lumOff val="80000"/>
                  </a:schemeClr>
                </a:solidFill>
              </a:rPr>
              <a:t>Character</a:t>
            </a:r>
          </a:p>
          <a:p>
            <a:pPr marL="285750" indent="-285750">
              <a:buFont typeface="Arial" pitchFamily="34" charset="0"/>
              <a:buChar char="•"/>
            </a:pPr>
            <a:r>
              <a:rPr lang="en-US" sz="3600" dirty="0" smtClean="0">
                <a:solidFill>
                  <a:schemeClr val="accent6">
                    <a:lumMod val="20000"/>
                    <a:lumOff val="80000"/>
                  </a:schemeClr>
                </a:solidFill>
              </a:rPr>
              <a:t>Job</a:t>
            </a:r>
            <a:endParaRPr lang="en-US" sz="3600" dirty="0">
              <a:solidFill>
                <a:schemeClr val="accent6">
                  <a:lumMod val="20000"/>
                  <a:lumOff val="80000"/>
                </a:schemeClr>
              </a:solidFill>
            </a:endParaRPr>
          </a:p>
        </p:txBody>
      </p:sp>
      <p:sp>
        <p:nvSpPr>
          <p:cNvPr id="5" name="TextBox 4"/>
          <p:cNvSpPr txBox="1"/>
          <p:nvPr/>
        </p:nvSpPr>
        <p:spPr>
          <a:xfrm>
            <a:off x="5562600" y="5867400"/>
            <a:ext cx="2971800" cy="369332"/>
          </a:xfrm>
          <a:prstGeom prst="rect">
            <a:avLst/>
          </a:prstGeom>
          <a:noFill/>
        </p:spPr>
        <p:txBody>
          <a:bodyPr wrap="square" rtlCol="0">
            <a:spAutoFit/>
          </a:bodyPr>
          <a:lstStyle/>
          <a:p>
            <a:r>
              <a:rPr lang="en-US" dirty="0" smtClean="0"/>
              <a:t>Adapted from Lori </a:t>
            </a:r>
            <a:r>
              <a:rPr lang="en-US" dirty="0" err="1" smtClean="0"/>
              <a:t>Oczkus</a:t>
            </a:r>
            <a:endParaRPr lang="en-US" dirty="0"/>
          </a:p>
        </p:txBody>
      </p:sp>
    </p:spTree>
    <p:extLst>
      <p:ext uri="{BB962C8B-B14F-4D97-AF65-F5344CB8AC3E}">
        <p14:creationId xmlns:p14="http://schemas.microsoft.com/office/powerpoint/2010/main" val="60939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315200" cy="1154097"/>
          </a:xfrm>
        </p:spPr>
        <p:txBody>
          <a:bodyPr>
            <a:normAutofit fontScale="90000"/>
          </a:bodyPr>
          <a:lstStyle/>
          <a:p>
            <a:r>
              <a:rPr lang="en-US" dirty="0" smtClean="0"/>
              <a:t>Explicit</a:t>
            </a:r>
            <a:br>
              <a:rPr lang="en-US" dirty="0" smtClean="0"/>
            </a:br>
            <a:r>
              <a:rPr lang="en-US" dirty="0" smtClean="0"/>
              <a:t>Strategy Instruction – Think </a:t>
            </a:r>
            <a:r>
              <a:rPr lang="en-US" dirty="0" err="1" smtClean="0"/>
              <a:t>Alouds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4088"/>
            <a:ext cx="7693895" cy="52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936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1154097"/>
          </a:xfrm>
        </p:spPr>
        <p:txBody>
          <a:bodyPr/>
          <a:lstStyle/>
          <a:p>
            <a:r>
              <a:rPr lang="en-US" dirty="0" smtClean="0"/>
              <a:t>Important Considerations</a:t>
            </a:r>
            <a:endParaRPr lang="en-US" dirty="0"/>
          </a:p>
        </p:txBody>
      </p:sp>
      <p:sp>
        <p:nvSpPr>
          <p:cNvPr id="3" name="Content Placeholder 2"/>
          <p:cNvSpPr>
            <a:spLocks noGrp="1"/>
          </p:cNvSpPr>
          <p:nvPr>
            <p:ph idx="1"/>
          </p:nvPr>
        </p:nvSpPr>
        <p:spPr>
          <a:xfrm>
            <a:off x="838200" y="1981200"/>
            <a:ext cx="7315200" cy="3539527"/>
          </a:xfrm>
        </p:spPr>
        <p:txBody>
          <a:bodyPr>
            <a:noAutofit/>
          </a:bodyPr>
          <a:lstStyle/>
          <a:p>
            <a:r>
              <a:rPr lang="en-US" sz="2400" dirty="0"/>
              <a:t>Gradual release of responsibility</a:t>
            </a:r>
          </a:p>
          <a:p>
            <a:r>
              <a:rPr lang="en-US" sz="2400" dirty="0"/>
              <a:t>Thinking aloud</a:t>
            </a:r>
          </a:p>
          <a:p>
            <a:r>
              <a:rPr lang="en-US" sz="2400" dirty="0" smtClean="0"/>
              <a:t>Clear purpose for reading</a:t>
            </a:r>
          </a:p>
          <a:p>
            <a:r>
              <a:rPr lang="en-US" sz="2400" dirty="0" smtClean="0"/>
              <a:t>Explicit teaching in reading strategies</a:t>
            </a:r>
          </a:p>
          <a:p>
            <a:r>
              <a:rPr lang="en-US" sz="2400" dirty="0" smtClean="0"/>
              <a:t>Testing </a:t>
            </a:r>
            <a:r>
              <a:rPr lang="en-US" sz="2400" dirty="0" err="1"/>
              <a:t>vs</a:t>
            </a:r>
            <a:r>
              <a:rPr lang="en-US" sz="2400" dirty="0"/>
              <a:t> teaching comprehension</a:t>
            </a:r>
          </a:p>
          <a:p>
            <a:r>
              <a:rPr lang="en-US" sz="2400" dirty="0" smtClean="0"/>
              <a:t>Opportunities for purposeful talk</a:t>
            </a:r>
          </a:p>
          <a:p>
            <a:r>
              <a:rPr lang="en-US" sz="2400" dirty="0" smtClean="0"/>
              <a:t>Pre-teach meaningful vocabulary</a:t>
            </a:r>
            <a:endParaRPr lang="en-US" sz="2400" dirty="0"/>
          </a:p>
          <a:p>
            <a:r>
              <a:rPr lang="en-US" sz="2400" dirty="0" smtClean="0"/>
              <a:t>Making connections</a:t>
            </a:r>
          </a:p>
          <a:p>
            <a:r>
              <a:rPr lang="en-US" sz="2400" dirty="0" smtClean="0"/>
              <a:t>Differentiated Instruction</a:t>
            </a:r>
            <a:endParaRPr lang="en-US" sz="2400" dirty="0"/>
          </a:p>
        </p:txBody>
      </p:sp>
    </p:spTree>
    <p:extLst>
      <p:ext uri="{BB962C8B-B14F-4D97-AF65-F5344CB8AC3E}">
        <p14:creationId xmlns:p14="http://schemas.microsoft.com/office/powerpoint/2010/main" val="3922090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599" y="685800"/>
            <a:ext cx="7848600" cy="1200329"/>
          </a:xfrm>
          <a:prstGeom prst="rect">
            <a:avLst/>
          </a:prstGeom>
          <a:noFill/>
        </p:spPr>
        <p:txBody>
          <a:bodyPr wrap="square" rtlCol="0">
            <a:spAutoFit/>
          </a:bodyPr>
          <a:lstStyle/>
          <a:p>
            <a:pPr algn="ctr"/>
            <a:r>
              <a:rPr lang="en-US" sz="3600" b="1" dirty="0" smtClean="0">
                <a:solidFill>
                  <a:schemeClr val="tx2"/>
                </a:solidFill>
              </a:rPr>
              <a:t>Strategy Support for the Classroom</a:t>
            </a:r>
            <a:endParaRPr lang="en-US" sz="3600" b="1" dirty="0">
              <a:solidFill>
                <a:schemeClr val="tx2"/>
              </a:solidFill>
            </a:endParaRPr>
          </a:p>
        </p:txBody>
      </p:sp>
      <p:pic>
        <p:nvPicPr>
          <p:cNvPr id="3076" name="Picture 4" descr="http://4.bp.blogspot.com/-Shb_zPqSZsY/TluhKLdlDwI/AAAAAAAAAHQ/Crn4N0wgmuc/s160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16" y="2590800"/>
            <a:ext cx="8762427" cy="151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4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914" y="598714"/>
            <a:ext cx="7315200" cy="984885"/>
          </a:xfrm>
          <a:prstGeom prst="rect">
            <a:avLst/>
          </a:prstGeom>
          <a:noFill/>
        </p:spPr>
        <p:txBody>
          <a:bodyPr wrap="square" rtlCol="0">
            <a:spAutoFit/>
          </a:bodyPr>
          <a:lstStyle/>
          <a:p>
            <a:r>
              <a:rPr lang="en-US" sz="4000" dirty="0" smtClean="0">
                <a:solidFill>
                  <a:schemeClr val="tx2"/>
                </a:solidFill>
              </a:rPr>
              <a:t>Supporting Reading Instruction</a:t>
            </a:r>
          </a:p>
          <a:p>
            <a:endParaRPr lang="en-US" dirty="0"/>
          </a:p>
        </p:txBody>
      </p:sp>
      <p:sp>
        <p:nvSpPr>
          <p:cNvPr id="4" name="TextBox 3"/>
          <p:cNvSpPr txBox="1"/>
          <p:nvPr/>
        </p:nvSpPr>
        <p:spPr>
          <a:xfrm>
            <a:off x="685800" y="1905000"/>
            <a:ext cx="7239000" cy="4524315"/>
          </a:xfrm>
          <a:prstGeom prst="rect">
            <a:avLst/>
          </a:prstGeom>
          <a:noFill/>
        </p:spPr>
        <p:txBody>
          <a:bodyPr wrap="square" rtlCol="0">
            <a:spAutoFit/>
          </a:bodyPr>
          <a:lstStyle/>
          <a:p>
            <a:pPr marL="285750" indent="-285750">
              <a:buFont typeface="Arial" pitchFamily="34" charset="0"/>
              <a:buChar char="•"/>
            </a:pPr>
            <a:r>
              <a:rPr lang="en-US" sz="3600" dirty="0" smtClean="0"/>
              <a:t>Interest Inventories</a:t>
            </a:r>
          </a:p>
          <a:p>
            <a:pPr marL="285750" indent="-285750">
              <a:buFont typeface="Arial" pitchFamily="34" charset="0"/>
              <a:buChar char="•"/>
            </a:pPr>
            <a:r>
              <a:rPr lang="en-US" sz="3600" dirty="0" smtClean="0"/>
              <a:t>Read </a:t>
            </a:r>
            <a:r>
              <a:rPr lang="en-US" sz="3600" dirty="0" err="1"/>
              <a:t>a</a:t>
            </a:r>
            <a:r>
              <a:rPr lang="en-US" sz="3600" dirty="0" err="1" smtClean="0"/>
              <a:t>louds</a:t>
            </a:r>
            <a:endParaRPr lang="en-US" sz="3600" dirty="0" smtClean="0"/>
          </a:p>
          <a:p>
            <a:pPr marL="285750" indent="-285750">
              <a:buFont typeface="Arial" pitchFamily="34" charset="0"/>
              <a:buChar char="•"/>
            </a:pPr>
            <a:r>
              <a:rPr lang="en-US" sz="3600" dirty="0" smtClean="0"/>
              <a:t>Independent reading</a:t>
            </a:r>
          </a:p>
          <a:p>
            <a:pPr marL="285750" indent="-285750">
              <a:buFont typeface="Arial" pitchFamily="34" charset="0"/>
              <a:buChar char="•"/>
            </a:pPr>
            <a:r>
              <a:rPr lang="en-US" sz="3600" dirty="0" smtClean="0"/>
              <a:t>Rich classroom library</a:t>
            </a:r>
          </a:p>
          <a:p>
            <a:pPr marL="285750" indent="-285750">
              <a:buFont typeface="Arial" pitchFamily="34" charset="0"/>
              <a:buChar char="•"/>
            </a:pPr>
            <a:r>
              <a:rPr lang="en-US" sz="3600" dirty="0" smtClean="0"/>
              <a:t>Choice in what they read</a:t>
            </a:r>
          </a:p>
          <a:p>
            <a:pPr marL="285750" indent="-285750">
              <a:buFont typeface="Arial" pitchFamily="34" charset="0"/>
              <a:buChar char="•"/>
            </a:pPr>
            <a:r>
              <a:rPr lang="en-US" sz="3600" dirty="0" smtClean="0"/>
              <a:t>What does reading look like?</a:t>
            </a:r>
          </a:p>
          <a:p>
            <a:pPr marL="285750" indent="-285750">
              <a:buFont typeface="Arial" pitchFamily="34" charset="0"/>
              <a:buChar char="•"/>
            </a:pPr>
            <a:r>
              <a:rPr lang="en-US" sz="3600" dirty="0" smtClean="0"/>
              <a:t>Conferencing</a:t>
            </a:r>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3708711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Sharon\AppData\Local\Microsoft\Windows\Temporary Internet Files\Content.IE5\A4DANZLA\MCj04404080000[1].pn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rot="1154651">
            <a:off x="4854669" y="1145379"/>
            <a:ext cx="1271588" cy="1271588"/>
          </a:xfrm>
          <a:prstGeom prst="rect">
            <a:avLst/>
          </a:prstGeom>
        </p:spPr>
      </p:pic>
      <p:pic>
        <p:nvPicPr>
          <p:cNvPr id="20483" name="Picture 4" descr="C:\Users\Sharon\AppData\Local\Microsoft\Windows\Temporary Internet Files\Content.IE5\QDJGFDVX\MCj0440042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591" y="1704974"/>
            <a:ext cx="18383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C:\Users\Sharon\AppData\Local\Microsoft\Windows\Temporary Internet Files\Content.IE5\A4DANZLA\MCj0412552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210506">
            <a:off x="4970066" y="2575521"/>
            <a:ext cx="15525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C:\Users\Sharon\AppData\Local\Microsoft\Windows\Temporary Internet Files\Content.IE5\FNKZN2P2\MPj04048860000[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8406" y="2843211"/>
            <a:ext cx="18288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C:\Users\Sharon\AppData\Local\Microsoft\Windows\Temporary Internet Files\Content.IE5\QDJGFDVX\MCj0437080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853394"/>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C:\Users\Sharon\AppData\Local\Microsoft\Windows\Temporary Internet Files\Content.IE5\A4DANZLA\MCj0292460000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26427" y="5479323"/>
            <a:ext cx="24653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13"/>
          <p:cNvSpPr txBox="1">
            <a:spLocks noChangeArrowheads="1"/>
          </p:cNvSpPr>
          <p:nvPr/>
        </p:nvSpPr>
        <p:spPr bwMode="auto">
          <a:xfrm>
            <a:off x="5278627" y="888999"/>
            <a:ext cx="2895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solidFill>
                  <a:srgbClr val="0070C0"/>
                </a:solidFill>
                <a:latin typeface="Franklin Gothic Heavy" pitchFamily="34" charset="0"/>
              </a:rPr>
              <a:t>Primary</a:t>
            </a:r>
          </a:p>
          <a:p>
            <a:pPr algn="ctr" eaLnBrk="1" hangingPunct="1"/>
            <a:endParaRPr lang="en-US" sz="2000" dirty="0">
              <a:latin typeface="Franklin Gothic Heavy" pitchFamily="34" charset="0"/>
            </a:endParaRPr>
          </a:p>
        </p:txBody>
      </p:sp>
      <p:sp>
        <p:nvSpPr>
          <p:cNvPr id="20489" name="TextBox 14"/>
          <p:cNvSpPr txBox="1">
            <a:spLocks noChangeArrowheads="1"/>
          </p:cNvSpPr>
          <p:nvPr/>
        </p:nvSpPr>
        <p:spPr bwMode="auto">
          <a:xfrm>
            <a:off x="5124450" y="45085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solidFill>
                  <a:srgbClr val="00B050"/>
                </a:solidFill>
                <a:latin typeface="Franklin Gothic Heavy" pitchFamily="34" charset="0"/>
              </a:rPr>
              <a:t>Intermediate</a:t>
            </a:r>
          </a:p>
        </p:txBody>
      </p:sp>
      <p:pic>
        <p:nvPicPr>
          <p:cNvPr id="20491" name="Picture 28" descr="C:\Users\Sharon\Documents\My Scans\scan0022.jpg"/>
          <p:cNvPicPr>
            <a:picLocks noChangeAspect="1" noChangeArrowheads="1"/>
          </p:cNvPicPr>
          <p:nvPr/>
        </p:nvPicPr>
        <p:blipFill>
          <a:blip r:embed="rId9">
            <a:extLst>
              <a:ext uri="{28A0092B-C50C-407E-A947-70E740481C1C}">
                <a14:useLocalDpi xmlns:a14="http://schemas.microsoft.com/office/drawing/2010/main" val="0"/>
              </a:ext>
            </a:extLst>
          </a:blip>
          <a:srcRect t="4993" b="3410"/>
          <a:stretch>
            <a:fillRect/>
          </a:stretch>
        </p:blipFill>
        <p:spPr bwMode="auto">
          <a:xfrm>
            <a:off x="552450" y="1581185"/>
            <a:ext cx="3747873" cy="462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274638"/>
            <a:ext cx="8229600" cy="792162"/>
          </a:xfrm>
        </p:spPr>
        <p:txBody>
          <a:bodyPr/>
          <a:lstStyle/>
          <a:p>
            <a:r>
              <a:rPr lang="en-US" dirty="0" smtClean="0"/>
              <a:t>Good Fit Books</a:t>
            </a:r>
            <a:endParaRPr lang="en-US" dirty="0"/>
          </a:p>
        </p:txBody>
      </p:sp>
    </p:spTree>
    <p:extLst>
      <p:ext uri="{BB962C8B-B14F-4D97-AF65-F5344CB8AC3E}">
        <p14:creationId xmlns:p14="http://schemas.microsoft.com/office/powerpoint/2010/main" val="3239594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5.staticflickr.com/4136/4744546694_3a1c9f7142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7376078"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872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752600"/>
            <a:ext cx="5257800" cy="2092881"/>
          </a:xfrm>
          <a:prstGeom prst="rect">
            <a:avLst/>
          </a:prstGeom>
          <a:noFill/>
        </p:spPr>
        <p:txBody>
          <a:bodyPr wrap="square" rtlCol="0">
            <a:spAutoFit/>
          </a:bodyPr>
          <a:lstStyle/>
          <a:p>
            <a:pPr algn="ctr"/>
            <a:r>
              <a:rPr lang="en-US" sz="6600" dirty="0" smtClean="0">
                <a:solidFill>
                  <a:schemeClr val="tx2"/>
                </a:solidFill>
              </a:rPr>
              <a:t>Thank You!</a:t>
            </a:r>
          </a:p>
          <a:p>
            <a:endParaRPr lang="en-US" sz="3200" dirty="0"/>
          </a:p>
          <a:p>
            <a:pPr algn="ctr"/>
            <a:r>
              <a:rPr lang="en-US" sz="3200" dirty="0"/>
              <a:t>t</a:t>
            </a:r>
            <a:r>
              <a:rPr lang="en-US" sz="3200" dirty="0" smtClean="0"/>
              <a:t>eresa.borchers@rdcrs.ca</a:t>
            </a:r>
            <a:endParaRPr lang="en-US" sz="3200" dirty="0"/>
          </a:p>
        </p:txBody>
      </p:sp>
    </p:spTree>
    <p:extLst>
      <p:ext uri="{BB962C8B-B14F-4D97-AF65-F5344CB8AC3E}">
        <p14:creationId xmlns:p14="http://schemas.microsoft.com/office/powerpoint/2010/main" val="20835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3352800" y="1066800"/>
            <a:ext cx="3733800" cy="37338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5" name="AutoShape 3"/>
          <p:cNvSpPr>
            <a:spLocks noChangeArrowheads="1"/>
          </p:cNvSpPr>
          <p:nvPr/>
        </p:nvSpPr>
        <p:spPr bwMode="auto">
          <a:xfrm rot="10800000">
            <a:off x="990600" y="1066800"/>
            <a:ext cx="3733800" cy="37338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6" name="Text Box 4"/>
          <p:cNvSpPr txBox="1">
            <a:spLocks noChangeArrowheads="1"/>
          </p:cNvSpPr>
          <p:nvPr/>
        </p:nvSpPr>
        <p:spPr bwMode="auto">
          <a:xfrm>
            <a:off x="914400" y="457200"/>
            <a:ext cx="4144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dirty="0">
                <a:solidFill>
                  <a:schemeClr val="tx2"/>
                </a:solidFill>
                <a:latin typeface="Times" pitchFamily="-96" charset="0"/>
                <a:ea typeface="ＭＳ Ｐゴシック" pitchFamily="112" charset="-128"/>
              </a:rPr>
              <a:t>TEACHER RESPONSIBILITY</a:t>
            </a:r>
          </a:p>
        </p:txBody>
      </p:sp>
      <p:sp>
        <p:nvSpPr>
          <p:cNvPr id="8197" name="Text Box 5"/>
          <p:cNvSpPr txBox="1">
            <a:spLocks noChangeArrowheads="1"/>
          </p:cNvSpPr>
          <p:nvPr/>
        </p:nvSpPr>
        <p:spPr bwMode="auto">
          <a:xfrm>
            <a:off x="3200400" y="49530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400" dirty="0">
                <a:solidFill>
                  <a:schemeClr val="tx2"/>
                </a:solidFill>
                <a:latin typeface="Times" pitchFamily="-96" charset="0"/>
                <a:ea typeface="ＭＳ Ｐゴシック" pitchFamily="112" charset="-128"/>
              </a:rPr>
              <a:t>STUDENT RESPONSIBILITY</a:t>
            </a:r>
          </a:p>
        </p:txBody>
      </p:sp>
      <p:sp>
        <p:nvSpPr>
          <p:cNvPr id="8198" name="Line 6"/>
          <p:cNvSpPr>
            <a:spLocks noChangeShapeType="1"/>
          </p:cNvSpPr>
          <p:nvPr/>
        </p:nvSpPr>
        <p:spPr bwMode="auto">
          <a:xfrm>
            <a:off x="685800" y="1752600"/>
            <a:ext cx="739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Text Box 7"/>
          <p:cNvSpPr txBox="1">
            <a:spLocks noChangeArrowheads="1"/>
          </p:cNvSpPr>
          <p:nvPr/>
        </p:nvSpPr>
        <p:spPr bwMode="auto">
          <a:xfrm>
            <a:off x="1371600" y="1219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400" dirty="0">
                <a:latin typeface="Times" pitchFamily="-96" charset="0"/>
                <a:ea typeface="ＭＳ Ｐゴシック" pitchFamily="112" charset="-128"/>
              </a:rPr>
              <a:t>Explicit Instruction</a:t>
            </a:r>
          </a:p>
        </p:txBody>
      </p:sp>
      <p:sp>
        <p:nvSpPr>
          <p:cNvPr id="8200" name="Line 8"/>
          <p:cNvSpPr>
            <a:spLocks noChangeShapeType="1"/>
          </p:cNvSpPr>
          <p:nvPr/>
        </p:nvSpPr>
        <p:spPr bwMode="auto">
          <a:xfrm>
            <a:off x="609600" y="2819400"/>
            <a:ext cx="739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1" name="Line 9"/>
          <p:cNvSpPr>
            <a:spLocks noChangeShapeType="1"/>
          </p:cNvSpPr>
          <p:nvPr/>
        </p:nvSpPr>
        <p:spPr bwMode="auto">
          <a:xfrm>
            <a:off x="533400" y="3886200"/>
            <a:ext cx="739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2" name="Text Box 10"/>
          <p:cNvSpPr txBox="1">
            <a:spLocks noChangeArrowheads="1"/>
          </p:cNvSpPr>
          <p:nvPr/>
        </p:nvSpPr>
        <p:spPr bwMode="auto">
          <a:xfrm>
            <a:off x="1828800" y="1828800"/>
            <a:ext cx="213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dirty="0">
                <a:latin typeface="Times" pitchFamily="-96" charset="0"/>
                <a:ea typeface="ＭＳ Ｐゴシック" pitchFamily="112" charset="-128"/>
              </a:rPr>
              <a:t>Guided Instruction</a:t>
            </a:r>
          </a:p>
        </p:txBody>
      </p:sp>
      <p:sp>
        <p:nvSpPr>
          <p:cNvPr id="8203" name="Text Box 11"/>
          <p:cNvSpPr txBox="1">
            <a:spLocks noChangeArrowheads="1"/>
          </p:cNvSpPr>
          <p:nvPr/>
        </p:nvSpPr>
        <p:spPr bwMode="auto">
          <a:xfrm>
            <a:off x="5927725" y="1127125"/>
            <a:ext cx="118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3CF31E"/>
                </a:solidFill>
                <a:latin typeface="Times" pitchFamily="-96" charset="0"/>
                <a:ea typeface="ＭＳ Ｐゴシック" pitchFamily="112" charset="-128"/>
              </a:rPr>
              <a:t>“I do it”</a:t>
            </a:r>
            <a:endParaRPr lang="en-US" sz="2400">
              <a:latin typeface="Times" pitchFamily="-96" charset="0"/>
              <a:ea typeface="ＭＳ Ｐゴシック" pitchFamily="112" charset="-128"/>
            </a:endParaRPr>
          </a:p>
        </p:txBody>
      </p:sp>
      <p:sp>
        <p:nvSpPr>
          <p:cNvPr id="8204" name="Text Box 12"/>
          <p:cNvSpPr txBox="1">
            <a:spLocks noChangeArrowheads="1"/>
          </p:cNvSpPr>
          <p:nvPr/>
        </p:nvSpPr>
        <p:spPr bwMode="auto">
          <a:xfrm>
            <a:off x="5927725" y="1889125"/>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3CF31E"/>
                </a:solidFill>
                <a:latin typeface="Times" pitchFamily="-96" charset="0"/>
                <a:ea typeface="ＭＳ Ｐゴシック" pitchFamily="112" charset="-128"/>
              </a:rPr>
              <a:t>“We do it”</a:t>
            </a:r>
            <a:endParaRPr lang="en-US" sz="2400">
              <a:latin typeface="Times" pitchFamily="-96" charset="0"/>
              <a:ea typeface="ＭＳ Ｐゴシック" pitchFamily="112" charset="-128"/>
            </a:endParaRPr>
          </a:p>
        </p:txBody>
      </p:sp>
      <p:sp>
        <p:nvSpPr>
          <p:cNvPr id="8205" name="Text Box 13"/>
          <p:cNvSpPr txBox="1">
            <a:spLocks noChangeArrowheads="1"/>
          </p:cNvSpPr>
          <p:nvPr/>
        </p:nvSpPr>
        <p:spPr bwMode="auto">
          <a:xfrm>
            <a:off x="6465888" y="3048000"/>
            <a:ext cx="1547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3CF31E"/>
                </a:solidFill>
                <a:latin typeface="Times" pitchFamily="-96" charset="0"/>
                <a:ea typeface="ＭＳ Ｐゴシック" pitchFamily="112" charset="-128"/>
              </a:rPr>
              <a:t>“You do it </a:t>
            </a:r>
          </a:p>
          <a:p>
            <a:r>
              <a:rPr lang="en-US" sz="2400">
                <a:solidFill>
                  <a:srgbClr val="3CF31E"/>
                </a:solidFill>
                <a:latin typeface="Times" pitchFamily="-96" charset="0"/>
                <a:ea typeface="ＭＳ Ｐゴシック" pitchFamily="112" charset="-128"/>
              </a:rPr>
              <a:t>  together”</a:t>
            </a:r>
            <a:endParaRPr lang="en-US" sz="2400">
              <a:latin typeface="Times" pitchFamily="-96" charset="0"/>
              <a:ea typeface="ＭＳ Ｐゴシック" pitchFamily="112" charset="-128"/>
            </a:endParaRPr>
          </a:p>
        </p:txBody>
      </p:sp>
      <p:sp>
        <p:nvSpPr>
          <p:cNvPr id="8206" name="Text Box 14"/>
          <p:cNvSpPr txBox="1">
            <a:spLocks noChangeArrowheads="1"/>
          </p:cNvSpPr>
          <p:nvPr/>
        </p:nvSpPr>
        <p:spPr bwMode="auto">
          <a:xfrm>
            <a:off x="3870325" y="2955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sz="2400">
              <a:latin typeface="Times" pitchFamily="-96" charset="0"/>
              <a:ea typeface="ＭＳ Ｐゴシック" pitchFamily="112" charset="-128"/>
            </a:endParaRPr>
          </a:p>
        </p:txBody>
      </p:sp>
      <p:sp>
        <p:nvSpPr>
          <p:cNvPr id="8207" name="Text Box 15"/>
          <p:cNvSpPr txBox="1">
            <a:spLocks noChangeArrowheads="1"/>
          </p:cNvSpPr>
          <p:nvPr/>
        </p:nvSpPr>
        <p:spPr bwMode="auto">
          <a:xfrm>
            <a:off x="4175125" y="3108325"/>
            <a:ext cx="184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Times" pitchFamily="-96" charset="0"/>
                <a:ea typeface="ＭＳ Ｐゴシック" pitchFamily="112" charset="-128"/>
              </a:rPr>
              <a:t>Collaborative</a:t>
            </a:r>
          </a:p>
        </p:txBody>
      </p:sp>
      <p:sp>
        <p:nvSpPr>
          <p:cNvPr id="8208" name="Text Box 16"/>
          <p:cNvSpPr txBox="1">
            <a:spLocks noChangeArrowheads="1"/>
          </p:cNvSpPr>
          <p:nvPr/>
        </p:nvSpPr>
        <p:spPr bwMode="auto">
          <a:xfrm>
            <a:off x="3886200" y="4191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endParaRPr lang="en-US" sz="2400">
              <a:latin typeface="Times" pitchFamily="-96" charset="0"/>
              <a:ea typeface="ＭＳ Ｐゴシック" pitchFamily="112" charset="-128"/>
            </a:endParaRPr>
          </a:p>
        </p:txBody>
      </p:sp>
      <p:sp>
        <p:nvSpPr>
          <p:cNvPr id="8209" name="Text Box 17"/>
          <p:cNvSpPr txBox="1">
            <a:spLocks noChangeArrowheads="1"/>
          </p:cNvSpPr>
          <p:nvPr/>
        </p:nvSpPr>
        <p:spPr bwMode="auto">
          <a:xfrm>
            <a:off x="4191000" y="4038600"/>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dirty="0">
                <a:latin typeface="Times" pitchFamily="-96" charset="0"/>
                <a:ea typeface="ＭＳ Ｐゴシック" pitchFamily="112" charset="-128"/>
              </a:rPr>
              <a:t>Independent</a:t>
            </a:r>
          </a:p>
        </p:txBody>
      </p:sp>
      <p:sp>
        <p:nvSpPr>
          <p:cNvPr id="8210" name="Text Box 18"/>
          <p:cNvSpPr txBox="1">
            <a:spLocks noChangeArrowheads="1"/>
          </p:cNvSpPr>
          <p:nvPr/>
        </p:nvSpPr>
        <p:spPr bwMode="auto">
          <a:xfrm>
            <a:off x="6918325" y="3946525"/>
            <a:ext cx="1471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3CF31E"/>
                </a:solidFill>
                <a:latin typeface="Times" pitchFamily="-96" charset="0"/>
                <a:ea typeface="ＭＳ Ｐゴシック" pitchFamily="112" charset="-128"/>
              </a:rPr>
              <a:t>“You do it</a:t>
            </a:r>
          </a:p>
          <a:p>
            <a:r>
              <a:rPr lang="en-US" sz="2400">
                <a:solidFill>
                  <a:srgbClr val="3CF31E"/>
                </a:solidFill>
                <a:latin typeface="Times" pitchFamily="-96" charset="0"/>
                <a:ea typeface="ＭＳ Ｐゴシック" pitchFamily="112" charset="-128"/>
              </a:rPr>
              <a:t>   alone”</a:t>
            </a:r>
            <a:endParaRPr lang="en-US" sz="2400">
              <a:latin typeface="Times" pitchFamily="-96" charset="0"/>
              <a:ea typeface="ＭＳ Ｐゴシック" pitchFamily="112" charset="-128"/>
            </a:endParaRPr>
          </a:p>
        </p:txBody>
      </p:sp>
      <p:sp>
        <p:nvSpPr>
          <p:cNvPr id="8211" name="Text Box 19"/>
          <p:cNvSpPr txBox="1">
            <a:spLocks noChangeArrowheads="1"/>
          </p:cNvSpPr>
          <p:nvPr/>
        </p:nvSpPr>
        <p:spPr bwMode="auto">
          <a:xfrm>
            <a:off x="1889125" y="5791200"/>
            <a:ext cx="484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Times" pitchFamily="-96" charset="0"/>
                <a:ea typeface="ＭＳ Ｐゴシック" pitchFamily="112" charset="-128"/>
              </a:rPr>
              <a:t>A Structure for Instruction that Works</a:t>
            </a:r>
          </a:p>
        </p:txBody>
      </p:sp>
      <p:sp>
        <p:nvSpPr>
          <p:cNvPr id="8212" name="Text Box 20"/>
          <p:cNvSpPr txBox="1">
            <a:spLocks noChangeArrowheads="1"/>
          </p:cNvSpPr>
          <p:nvPr/>
        </p:nvSpPr>
        <p:spPr bwMode="auto">
          <a:xfrm>
            <a:off x="6400800" y="63246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400"/>
              <a:t>© Fisher &amp; Frey, 2006</a:t>
            </a:r>
          </a:p>
        </p:txBody>
      </p:sp>
    </p:spTree>
    <p:extLst>
      <p:ext uri="{BB962C8B-B14F-4D97-AF65-F5344CB8AC3E}">
        <p14:creationId xmlns:p14="http://schemas.microsoft.com/office/powerpoint/2010/main" val="32247067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sz="4400" dirty="0" smtClean="0"/>
              <a:t>Three-Part </a:t>
            </a:r>
            <a:r>
              <a:rPr lang="en-US" sz="4400" dirty="0"/>
              <a:t>Learning Framework</a:t>
            </a:r>
            <a:r>
              <a:rPr lang="en-US" dirty="0"/>
              <a:t/>
            </a:r>
            <a:br>
              <a:rPr lang="en-US" dirty="0"/>
            </a:br>
            <a:endParaRPr lang="en-US" dirty="0"/>
          </a:p>
        </p:txBody>
      </p:sp>
      <p:sp>
        <p:nvSpPr>
          <p:cNvPr id="3" name="TextBox 2"/>
          <p:cNvSpPr txBox="1"/>
          <p:nvPr/>
        </p:nvSpPr>
        <p:spPr>
          <a:xfrm>
            <a:off x="457200" y="1143000"/>
            <a:ext cx="4343400" cy="1569660"/>
          </a:xfrm>
          <a:prstGeom prst="rect">
            <a:avLst/>
          </a:prstGeom>
          <a:solidFill>
            <a:schemeClr val="accent3">
              <a:lumMod val="40000"/>
              <a:lumOff val="60000"/>
            </a:schemeClr>
          </a:solidFill>
        </p:spPr>
        <p:txBody>
          <a:bodyPr wrap="square" rtlCol="0">
            <a:spAutoFit/>
          </a:bodyPr>
          <a:lstStyle/>
          <a:p>
            <a:r>
              <a:rPr lang="en-US" sz="2400" b="1" dirty="0" smtClean="0">
                <a:solidFill>
                  <a:schemeClr val="bg1"/>
                </a:solidFill>
              </a:rPr>
              <a:t>Before Reading</a:t>
            </a:r>
          </a:p>
          <a:p>
            <a:pPr marL="285750" indent="-285750">
              <a:buFont typeface="Arial" pitchFamily="34" charset="0"/>
              <a:buChar char="•"/>
            </a:pPr>
            <a:r>
              <a:rPr lang="en-US" dirty="0" smtClean="0">
                <a:solidFill>
                  <a:schemeClr val="accent4">
                    <a:lumMod val="50000"/>
                  </a:schemeClr>
                </a:solidFill>
              </a:rPr>
              <a:t>Set clear purpose for reading</a:t>
            </a:r>
          </a:p>
          <a:p>
            <a:pPr marL="285750" indent="-285750">
              <a:buFont typeface="Arial" pitchFamily="34" charset="0"/>
              <a:buChar char="•"/>
            </a:pPr>
            <a:r>
              <a:rPr lang="en-US" dirty="0" smtClean="0">
                <a:solidFill>
                  <a:schemeClr val="accent4">
                    <a:lumMod val="50000"/>
                  </a:schemeClr>
                </a:solidFill>
              </a:rPr>
              <a:t>Identify text structure</a:t>
            </a:r>
          </a:p>
          <a:p>
            <a:pPr marL="285750" indent="-285750">
              <a:buFont typeface="Arial" pitchFamily="34" charset="0"/>
              <a:buChar char="•"/>
            </a:pPr>
            <a:r>
              <a:rPr lang="en-US" dirty="0" smtClean="0">
                <a:solidFill>
                  <a:schemeClr val="accent4">
                    <a:lumMod val="50000"/>
                  </a:schemeClr>
                </a:solidFill>
              </a:rPr>
              <a:t>Make connections to </a:t>
            </a:r>
            <a:r>
              <a:rPr lang="en-US" dirty="0">
                <a:solidFill>
                  <a:schemeClr val="accent4">
                    <a:lumMod val="50000"/>
                  </a:schemeClr>
                </a:solidFill>
              </a:rPr>
              <a:t>prior </a:t>
            </a:r>
            <a:r>
              <a:rPr lang="en-US" dirty="0" smtClean="0">
                <a:solidFill>
                  <a:schemeClr val="accent4">
                    <a:lumMod val="50000"/>
                  </a:schemeClr>
                </a:solidFill>
              </a:rPr>
              <a:t>knowledge</a:t>
            </a:r>
          </a:p>
          <a:p>
            <a:pPr marL="285750" indent="-285750">
              <a:buFont typeface="Arial" pitchFamily="34" charset="0"/>
              <a:buChar char="•"/>
            </a:pPr>
            <a:r>
              <a:rPr lang="en-US" dirty="0" smtClean="0">
                <a:solidFill>
                  <a:schemeClr val="accent4">
                    <a:lumMod val="50000"/>
                  </a:schemeClr>
                </a:solidFill>
              </a:rPr>
              <a:t>Explore questions, beliefs, predictions</a:t>
            </a:r>
            <a:endParaRPr lang="en-US" dirty="0">
              <a:solidFill>
                <a:schemeClr val="accent4">
                  <a:lumMod val="50000"/>
                </a:schemeClr>
              </a:solidFill>
            </a:endParaRPr>
          </a:p>
        </p:txBody>
      </p:sp>
      <p:sp>
        <p:nvSpPr>
          <p:cNvPr id="5" name="TextBox 4"/>
          <p:cNvSpPr txBox="1"/>
          <p:nvPr/>
        </p:nvSpPr>
        <p:spPr>
          <a:xfrm>
            <a:off x="2209800" y="2819400"/>
            <a:ext cx="4343400" cy="1846659"/>
          </a:xfrm>
          <a:prstGeom prst="rect">
            <a:avLst/>
          </a:prstGeom>
          <a:solidFill>
            <a:srgbClr val="BD9F95"/>
          </a:solidFill>
        </p:spPr>
        <p:txBody>
          <a:bodyPr wrap="square" rtlCol="0">
            <a:spAutoFit/>
          </a:bodyPr>
          <a:lstStyle/>
          <a:p>
            <a:r>
              <a:rPr lang="en-US" sz="2400" b="1" dirty="0" smtClean="0">
                <a:solidFill>
                  <a:schemeClr val="bg1"/>
                </a:solidFill>
              </a:rPr>
              <a:t>During Reading</a:t>
            </a:r>
          </a:p>
          <a:p>
            <a:pPr marL="285750" indent="-285750">
              <a:buFont typeface="Arial" pitchFamily="34" charset="0"/>
              <a:buChar char="•"/>
            </a:pPr>
            <a:r>
              <a:rPr lang="en-US" dirty="0" smtClean="0">
                <a:solidFill>
                  <a:schemeClr val="accent4">
                    <a:lumMod val="50000"/>
                  </a:schemeClr>
                </a:solidFill>
              </a:rPr>
              <a:t>Learn information and vocabulary</a:t>
            </a:r>
          </a:p>
          <a:p>
            <a:pPr marL="285750" indent="-285750">
              <a:buFont typeface="Arial" pitchFamily="34" charset="0"/>
              <a:buChar char="•"/>
            </a:pPr>
            <a:r>
              <a:rPr lang="en-US" dirty="0" smtClean="0">
                <a:solidFill>
                  <a:schemeClr val="accent4">
                    <a:lumMod val="50000"/>
                  </a:schemeClr>
                </a:solidFill>
              </a:rPr>
              <a:t>Help construct meaning</a:t>
            </a:r>
          </a:p>
          <a:p>
            <a:pPr marL="285750" indent="-285750">
              <a:buFont typeface="Arial" pitchFamily="34" charset="0"/>
              <a:buChar char="•"/>
            </a:pPr>
            <a:r>
              <a:rPr lang="en-US" dirty="0" smtClean="0">
                <a:solidFill>
                  <a:schemeClr val="accent4">
                    <a:lumMod val="50000"/>
                  </a:schemeClr>
                </a:solidFill>
              </a:rPr>
              <a:t>Self-monitor comprehension</a:t>
            </a:r>
          </a:p>
          <a:p>
            <a:pPr marL="285750" indent="-285750">
              <a:buFont typeface="Arial" pitchFamily="34" charset="0"/>
              <a:buChar char="•"/>
            </a:pPr>
            <a:r>
              <a:rPr lang="en-US" dirty="0" smtClean="0">
                <a:solidFill>
                  <a:schemeClr val="accent4">
                    <a:lumMod val="50000"/>
                  </a:schemeClr>
                </a:solidFill>
              </a:rPr>
              <a:t>Ask questions, make connections</a:t>
            </a:r>
          </a:p>
          <a:p>
            <a:pPr marL="285750" indent="-285750">
              <a:buFont typeface="Arial" pitchFamily="34" charset="0"/>
              <a:buChar char="•"/>
            </a:pPr>
            <a:r>
              <a:rPr lang="en-US" dirty="0" smtClean="0">
                <a:solidFill>
                  <a:schemeClr val="accent4">
                    <a:lumMod val="50000"/>
                  </a:schemeClr>
                </a:solidFill>
              </a:rPr>
              <a:t>Keep reader engaged in reading</a:t>
            </a:r>
          </a:p>
        </p:txBody>
      </p:sp>
      <p:sp>
        <p:nvSpPr>
          <p:cNvPr id="6" name="TextBox 5"/>
          <p:cNvSpPr txBox="1"/>
          <p:nvPr/>
        </p:nvSpPr>
        <p:spPr>
          <a:xfrm>
            <a:off x="4495800" y="4724400"/>
            <a:ext cx="4343400" cy="1846659"/>
          </a:xfrm>
          <a:prstGeom prst="rect">
            <a:avLst/>
          </a:prstGeom>
          <a:solidFill>
            <a:schemeClr val="accent6">
              <a:lumMod val="75000"/>
            </a:schemeClr>
          </a:solidFill>
        </p:spPr>
        <p:txBody>
          <a:bodyPr wrap="square" rtlCol="0">
            <a:spAutoFit/>
          </a:bodyPr>
          <a:lstStyle/>
          <a:p>
            <a:r>
              <a:rPr lang="en-US" sz="2400" b="1" dirty="0" smtClean="0">
                <a:solidFill>
                  <a:schemeClr val="bg1"/>
                </a:solidFill>
              </a:rPr>
              <a:t>After Reading</a:t>
            </a:r>
          </a:p>
          <a:p>
            <a:pPr marL="285750" indent="-285750">
              <a:buFont typeface="Arial" pitchFamily="34" charset="0"/>
              <a:buChar char="•"/>
            </a:pPr>
            <a:r>
              <a:rPr lang="en-US" dirty="0" smtClean="0">
                <a:solidFill>
                  <a:schemeClr val="accent4">
                    <a:lumMod val="50000"/>
                  </a:schemeClr>
                </a:solidFill>
              </a:rPr>
              <a:t>Deepen/expand understanding</a:t>
            </a:r>
          </a:p>
          <a:p>
            <a:pPr marL="285750" indent="-285750">
              <a:buFont typeface="Arial" pitchFamily="34" charset="0"/>
              <a:buChar char="•"/>
            </a:pPr>
            <a:r>
              <a:rPr lang="en-US" dirty="0" smtClean="0">
                <a:solidFill>
                  <a:schemeClr val="accent4">
                    <a:lumMod val="50000"/>
                  </a:schemeClr>
                </a:solidFill>
              </a:rPr>
              <a:t>Explore text features and vocabulary in greater detail.</a:t>
            </a:r>
          </a:p>
          <a:p>
            <a:pPr marL="285750" indent="-285750">
              <a:buFont typeface="Arial" pitchFamily="34" charset="0"/>
              <a:buChar char="•"/>
            </a:pPr>
            <a:r>
              <a:rPr lang="en-US" dirty="0" smtClean="0">
                <a:solidFill>
                  <a:schemeClr val="accent4">
                    <a:lumMod val="50000"/>
                  </a:schemeClr>
                </a:solidFill>
              </a:rPr>
              <a:t>Reflect and share thinking/ideas </a:t>
            </a:r>
          </a:p>
          <a:p>
            <a:pPr marL="285750" indent="-285750">
              <a:buFont typeface="Arial" pitchFamily="34" charset="0"/>
              <a:buChar char="•"/>
            </a:pPr>
            <a:endParaRPr lang="en-US" dirty="0">
              <a:solidFill>
                <a:schemeClr val="accent4">
                  <a:lumMod val="50000"/>
                </a:schemeClr>
              </a:solidFill>
            </a:endParaRPr>
          </a:p>
        </p:txBody>
      </p:sp>
    </p:spTree>
    <p:extLst>
      <p:ext uri="{BB962C8B-B14F-4D97-AF65-F5344CB8AC3E}">
        <p14:creationId xmlns:p14="http://schemas.microsoft.com/office/powerpoint/2010/main" val="53352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1154097"/>
          </a:xfrm>
        </p:spPr>
        <p:txBody>
          <a:bodyPr/>
          <a:lstStyle/>
          <a:p>
            <a:r>
              <a:rPr lang="en-US" dirty="0" smtClean="0"/>
              <a:t>Before Reading</a:t>
            </a:r>
            <a:endParaRPr lang="en-US" dirty="0"/>
          </a:p>
        </p:txBody>
      </p:sp>
      <p:sp>
        <p:nvSpPr>
          <p:cNvPr id="3" name="Content Placeholder 2"/>
          <p:cNvSpPr>
            <a:spLocks noGrp="1"/>
          </p:cNvSpPr>
          <p:nvPr>
            <p:ph idx="1"/>
          </p:nvPr>
        </p:nvSpPr>
        <p:spPr>
          <a:xfrm>
            <a:off x="838200" y="1828800"/>
            <a:ext cx="7315200" cy="3539527"/>
          </a:xfrm>
        </p:spPr>
        <p:txBody>
          <a:bodyPr>
            <a:normAutofit/>
          </a:bodyPr>
          <a:lstStyle/>
          <a:p>
            <a:r>
              <a:rPr lang="en-US" sz="3600" dirty="0" smtClean="0"/>
              <a:t>Clear Purpose</a:t>
            </a:r>
          </a:p>
          <a:p>
            <a:r>
              <a:rPr lang="en-US" sz="3600" dirty="0" smtClean="0"/>
              <a:t>Anticipation Guides</a:t>
            </a:r>
          </a:p>
          <a:p>
            <a:r>
              <a:rPr lang="en-US" sz="3600" dirty="0" smtClean="0"/>
              <a:t>Tea Party</a:t>
            </a:r>
          </a:p>
        </p:txBody>
      </p:sp>
      <p:pic>
        <p:nvPicPr>
          <p:cNvPr id="3074" name="Picture 2" descr="http://jmmcdowell.files.wordpress.com/2012/02/thin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829" y="2362200"/>
            <a:ext cx="2133600" cy="337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5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15200" cy="1154097"/>
          </a:xfrm>
        </p:spPr>
        <p:txBody>
          <a:bodyPr/>
          <a:lstStyle/>
          <a:p>
            <a:r>
              <a:rPr lang="en-US" dirty="0" smtClean="0"/>
              <a:t>Clear Purpose for Reading</a:t>
            </a:r>
            <a:endParaRPr lang="en-US" dirty="0"/>
          </a:p>
        </p:txBody>
      </p:sp>
      <p:sp>
        <p:nvSpPr>
          <p:cNvPr id="3" name="Content Placeholder 2"/>
          <p:cNvSpPr>
            <a:spLocks noGrp="1"/>
          </p:cNvSpPr>
          <p:nvPr>
            <p:ph idx="1"/>
          </p:nvPr>
        </p:nvSpPr>
        <p:spPr>
          <a:xfrm>
            <a:off x="914400" y="1752601"/>
            <a:ext cx="7696200" cy="4556760"/>
          </a:xfrm>
        </p:spPr>
        <p:txBody>
          <a:bodyPr>
            <a:normAutofit/>
          </a:bodyPr>
          <a:lstStyle/>
          <a:p>
            <a:r>
              <a:rPr lang="en-US" sz="2400" dirty="0" smtClean="0"/>
              <a:t>Identify what students are reading and why</a:t>
            </a:r>
          </a:p>
          <a:p>
            <a:r>
              <a:rPr lang="en-US" sz="2400" dirty="0" smtClean="0"/>
              <a:t>Allows students to adjust their reading pace </a:t>
            </a:r>
          </a:p>
          <a:p>
            <a:r>
              <a:rPr lang="en-US" sz="2400" dirty="0" smtClean="0"/>
              <a:t>Allows students to focus their attention while reading</a:t>
            </a:r>
            <a:endParaRPr lang="en-US" sz="2400" dirty="0"/>
          </a:p>
        </p:txBody>
      </p:sp>
      <p:sp>
        <p:nvSpPr>
          <p:cNvPr id="4" name="Rectangle 3"/>
          <p:cNvSpPr/>
          <p:nvPr/>
        </p:nvSpPr>
        <p:spPr>
          <a:xfrm>
            <a:off x="5105400" y="5105400"/>
            <a:ext cx="3973512" cy="1477328"/>
          </a:xfrm>
          <a:prstGeom prst="rect">
            <a:avLst/>
          </a:prstGeom>
        </p:spPr>
        <p:txBody>
          <a:bodyPr wrap="square">
            <a:spAutoFit/>
          </a:bodyPr>
          <a:lstStyle/>
          <a:p>
            <a:pPr marL="45720" lvl="0">
              <a:spcBef>
                <a:spcPct val="20000"/>
              </a:spcBef>
              <a:buClr>
                <a:srgbClr val="FF8600"/>
              </a:buClr>
            </a:pPr>
            <a:r>
              <a:rPr lang="en-US" i="1" dirty="0">
                <a:solidFill>
                  <a:prstClr val="white"/>
                </a:solidFill>
              </a:rPr>
              <a:t>“Without knowing what kind of text we are reading or what we were expected to do with the information, we have no idea what to attend to” ASCD</a:t>
            </a:r>
          </a:p>
        </p:txBody>
      </p:sp>
      <p:pic>
        <p:nvPicPr>
          <p:cNvPr id="5" name="Picture 4" descr="http://ak3.picdn.net/shutterstock/videos/3778442/preview/stock-footage-teacher-sitting-at-desk-next-to-male-student-as-they-read-together-shot-on-canon-d-mk-wit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4288969" cy="240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4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15200" cy="1154097"/>
          </a:xfrm>
        </p:spPr>
        <p:txBody>
          <a:bodyPr/>
          <a:lstStyle/>
          <a:p>
            <a:r>
              <a:rPr lang="en-US" dirty="0" smtClean="0"/>
              <a:t>Purposes for Reading</a:t>
            </a:r>
            <a:endParaRPr lang="en-US" dirty="0"/>
          </a:p>
        </p:txBody>
      </p:sp>
      <p:sp>
        <p:nvSpPr>
          <p:cNvPr id="3" name="Content Placeholder 2"/>
          <p:cNvSpPr>
            <a:spLocks noGrp="1"/>
          </p:cNvSpPr>
          <p:nvPr>
            <p:ph idx="1"/>
          </p:nvPr>
        </p:nvSpPr>
        <p:spPr>
          <a:xfrm>
            <a:off x="914400" y="1752601"/>
            <a:ext cx="7315200" cy="4556760"/>
          </a:xfrm>
        </p:spPr>
        <p:txBody>
          <a:bodyPr>
            <a:normAutofit/>
          </a:bodyPr>
          <a:lstStyle/>
          <a:p>
            <a:r>
              <a:rPr lang="en-US" sz="2400" dirty="0" smtClean="0"/>
              <a:t>Find specific information</a:t>
            </a:r>
          </a:p>
          <a:p>
            <a:r>
              <a:rPr lang="en-US" sz="2400" dirty="0" smtClean="0"/>
              <a:t>Make a comparison</a:t>
            </a:r>
          </a:p>
          <a:p>
            <a:r>
              <a:rPr lang="en-US" sz="2400" dirty="0" smtClean="0"/>
              <a:t>Define an important term</a:t>
            </a:r>
          </a:p>
          <a:p>
            <a:r>
              <a:rPr lang="en-US" sz="2400" dirty="0" smtClean="0"/>
              <a:t>Verify or disprove a belief </a:t>
            </a:r>
          </a:p>
          <a:p>
            <a:r>
              <a:rPr lang="en-US" sz="2400" dirty="0" smtClean="0"/>
              <a:t>Determine key ideas</a:t>
            </a:r>
          </a:p>
          <a:p>
            <a:r>
              <a:rPr lang="en-US" sz="2400" dirty="0" smtClean="0"/>
              <a:t>Make a connection to the ideas/events</a:t>
            </a:r>
          </a:p>
          <a:p>
            <a:r>
              <a:rPr lang="en-US" sz="2400" dirty="0" smtClean="0"/>
              <a:t>Identify a personal opinion of the topic</a:t>
            </a:r>
          </a:p>
          <a:p>
            <a:r>
              <a:rPr lang="en-US" sz="2400" dirty="0" smtClean="0"/>
              <a:t>Develop a key question on the topic</a:t>
            </a:r>
            <a:endParaRPr lang="en-US" sz="2400" dirty="0"/>
          </a:p>
        </p:txBody>
      </p:sp>
      <p:pic>
        <p:nvPicPr>
          <p:cNvPr id="3074" name="Picture 2" descr="http://www.americanacademyk8.org/aastaffhome/users/KJimenez/images/read_me_clip_art_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258493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19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1154097"/>
          </a:xfrm>
        </p:spPr>
        <p:txBody>
          <a:bodyPr/>
          <a:lstStyle/>
          <a:p>
            <a:r>
              <a:rPr lang="en-US" dirty="0" smtClean="0"/>
              <a:t>Textcompactor.com</a:t>
            </a:r>
            <a:endParaRPr lang="en-US" dirty="0"/>
          </a:p>
        </p:txBody>
      </p:sp>
      <p:sp>
        <p:nvSpPr>
          <p:cNvPr id="3" name="Content Placeholder 2"/>
          <p:cNvSpPr>
            <a:spLocks noGrp="1"/>
          </p:cNvSpPr>
          <p:nvPr>
            <p:ph idx="1"/>
          </p:nvPr>
        </p:nvSpPr>
        <p:spPr>
          <a:xfrm>
            <a:off x="762000" y="1600200"/>
            <a:ext cx="7315200" cy="4724399"/>
          </a:xfrm>
        </p:spPr>
        <p:txBody>
          <a:bodyPr>
            <a:normAutofit fontScale="32500" lnSpcReduction="20000"/>
          </a:bodyPr>
          <a:lstStyle/>
          <a:p>
            <a:r>
              <a:rPr lang="en-US" sz="4900" dirty="0"/>
              <a:t>Science Focus Topic 2 Notes: Human Impacts on Ecosystems </a:t>
            </a:r>
            <a:br>
              <a:rPr lang="en-US" sz="4900" dirty="0"/>
            </a:br>
            <a:r>
              <a:rPr lang="en-US" sz="4900" dirty="0"/>
              <a:t>Natural Resources are the materials and products that are found in nature, that people use to meet their basic needs. How we are able to satisfy these needs with minimal conflict will determine how resourceful we can be</a:t>
            </a:r>
            <a:r>
              <a:rPr lang="en-US" sz="4900" dirty="0" smtClean="0"/>
              <a:t>.</a:t>
            </a:r>
          </a:p>
          <a:p>
            <a:endParaRPr lang="en-US" sz="4900" dirty="0"/>
          </a:p>
          <a:p>
            <a:pPr marL="45720" indent="0">
              <a:buNone/>
            </a:pPr>
            <a:r>
              <a:rPr lang="en-US" sz="4900" dirty="0"/>
              <a:t>People and Nature - A Changing Relationship</a:t>
            </a:r>
          </a:p>
          <a:p>
            <a:r>
              <a:rPr lang="en-US" sz="4900" dirty="0"/>
              <a:t>The ways people interact with the environment has changed over time. All of the needs people had in the past were satisfied by the natural resources they were able to find in the environment around them. The impact of this activity is significant, because cattle waste can pollute the water system nearby, and the soil conditions can be negatively affected</a:t>
            </a:r>
            <a:r>
              <a:rPr lang="en-US" sz="4900" dirty="0" smtClean="0"/>
              <a:t>.</a:t>
            </a:r>
          </a:p>
          <a:p>
            <a:endParaRPr lang="en-US" sz="4900" dirty="0"/>
          </a:p>
          <a:p>
            <a:pPr marL="45720" indent="0">
              <a:buNone/>
            </a:pPr>
            <a:r>
              <a:rPr lang="en-US" sz="4900" dirty="0"/>
              <a:t>When Is a Need a Want?</a:t>
            </a:r>
          </a:p>
          <a:p>
            <a:r>
              <a:rPr lang="en-US" sz="4900" dirty="0"/>
              <a:t>Needs are basic to survival, whereas, ' wants ' are things that just make survival more comfortable or enjoyable. Each time a need or a want is satisfied, natural resources or energy are used up. The new growth after a fire becomes food for elk, deer and other animals that need these nutrients from the forest floor</a:t>
            </a:r>
            <a:r>
              <a:rPr lang="en-US" sz="4900" dirty="0" smtClean="0"/>
              <a:t>.</a:t>
            </a:r>
          </a:p>
          <a:p>
            <a:endParaRPr lang="en-US" sz="4900" dirty="0"/>
          </a:p>
          <a:p>
            <a:pPr marL="45720" indent="0">
              <a:buNone/>
            </a:pPr>
            <a:r>
              <a:rPr lang="en-US" sz="4900" dirty="0"/>
              <a:t>Knowing what effects you are having on the environment (or will likely have) will help you make decisions.</a:t>
            </a:r>
          </a:p>
          <a:p>
            <a:endParaRPr lang="en-US" dirty="0"/>
          </a:p>
        </p:txBody>
      </p:sp>
    </p:spTree>
    <p:extLst>
      <p:ext uri="{BB962C8B-B14F-4D97-AF65-F5344CB8AC3E}">
        <p14:creationId xmlns:p14="http://schemas.microsoft.com/office/powerpoint/2010/main" val="2758281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TotalTime>
  <Words>625</Words>
  <Application>Microsoft Office PowerPoint</Application>
  <PresentationFormat>On-screen Show (4:3)</PresentationFormat>
  <Paragraphs>173</Paragraphs>
  <Slides>34</Slides>
  <Notes>17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Perspective</vt:lpstr>
      <vt:lpstr>Reading Strategies to Support ELLS</vt:lpstr>
      <vt:lpstr>PowerPoint Presentation</vt:lpstr>
      <vt:lpstr>Important Considerations</vt:lpstr>
      <vt:lpstr>PowerPoint Presentation</vt:lpstr>
      <vt:lpstr>Three-Part Learning Framework </vt:lpstr>
      <vt:lpstr>Before Reading</vt:lpstr>
      <vt:lpstr>Clear Purpose for Reading</vt:lpstr>
      <vt:lpstr>Purposes for Reading</vt:lpstr>
      <vt:lpstr>Textcompactor.com</vt:lpstr>
      <vt:lpstr>Anticipation Guides</vt:lpstr>
      <vt:lpstr>Tea Party</vt:lpstr>
      <vt:lpstr>During Reading</vt:lpstr>
      <vt:lpstr>Textbook Circles</vt:lpstr>
      <vt:lpstr>PowerPoint Presentation</vt:lpstr>
      <vt:lpstr>Text Codes</vt:lpstr>
      <vt:lpstr>Note Taking/Making Skills</vt:lpstr>
      <vt:lpstr>Double-Entry Journals</vt:lpstr>
      <vt:lpstr>Note-Taking Samples</vt:lpstr>
      <vt:lpstr>After Reading</vt:lpstr>
      <vt:lpstr>Save the Last Word for Me</vt:lpstr>
      <vt:lpstr>The Frayer Model</vt:lpstr>
      <vt:lpstr>PowerPoint Presentation</vt:lpstr>
      <vt:lpstr>Write Arounds</vt:lpstr>
      <vt:lpstr>What is one strategy you would like to try?</vt:lpstr>
      <vt:lpstr>Reading Comprehension Strategies </vt:lpstr>
      <vt:lpstr>Reading Comprehension Strategies</vt:lpstr>
      <vt:lpstr>Explicit Strategy Instruction</vt:lpstr>
      <vt:lpstr>Strategy Metaphors</vt:lpstr>
      <vt:lpstr>Explicit Strategy Instruction – Think Alouds</vt:lpstr>
      <vt:lpstr>PowerPoint Presentation</vt:lpstr>
      <vt:lpstr>PowerPoint Presentation</vt:lpstr>
      <vt:lpstr>Good Fit Books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Literacy Strategies for the Textbook</dc:title>
  <dc:creator>Teresa Borchers</dc:creator>
  <cp:lastModifiedBy>Teresa Borchers</cp:lastModifiedBy>
  <cp:revision>65</cp:revision>
  <cp:lastPrinted>2013-10-10T21:34:51Z</cp:lastPrinted>
  <dcterms:created xsi:type="dcterms:W3CDTF">2013-06-17T20:33:00Z</dcterms:created>
  <dcterms:modified xsi:type="dcterms:W3CDTF">2013-11-20T15:57:05Z</dcterms:modified>
</cp:coreProperties>
</file>