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5" r:id="rId4"/>
    <p:sldId id="259" r:id="rId5"/>
    <p:sldId id="257" r:id="rId6"/>
    <p:sldId id="284" r:id="rId7"/>
    <p:sldId id="258" r:id="rId8"/>
    <p:sldId id="274" r:id="rId9"/>
    <p:sldId id="273" r:id="rId10"/>
    <p:sldId id="287" r:id="rId11"/>
    <p:sldId id="265" r:id="rId12"/>
    <p:sldId id="279" r:id="rId13"/>
    <p:sldId id="286" r:id="rId14"/>
    <p:sldId id="288" r:id="rId15"/>
    <p:sldId id="270" r:id="rId16"/>
    <p:sldId id="278" r:id="rId17"/>
    <p:sldId id="276" r:id="rId18"/>
    <p:sldId id="277" r:id="rId19"/>
    <p:sldId id="275" r:id="rId20"/>
    <p:sldId id="271" r:id="rId21"/>
    <p:sldId id="289" r:id="rId22"/>
    <p:sldId id="281" r:id="rId23"/>
    <p:sldId id="272" r:id="rId24"/>
    <p:sldId id="290" r:id="rId25"/>
    <p:sldId id="260" r:id="rId26"/>
    <p:sldId id="283" r:id="rId27"/>
    <p:sldId id="261" r:id="rId28"/>
    <p:sldId id="26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88D"/>
    <a:srgbClr val="BDCCFB"/>
    <a:srgbClr val="ECEEFE"/>
    <a:srgbClr val="ECF4FE"/>
    <a:srgbClr val="BECCFA"/>
    <a:srgbClr val="D4D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D339-2F08-4CFE-8ACF-C1EFE0B8057F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25EA-C939-4D85-B2A8-185F0C366F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3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D339-2F08-4CFE-8ACF-C1EFE0B8057F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25EA-C939-4D85-B2A8-185F0C366F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8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D339-2F08-4CFE-8ACF-C1EFE0B8057F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25EA-C939-4D85-B2A8-185F0C366F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2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D339-2F08-4CFE-8ACF-C1EFE0B8057F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25EA-C939-4D85-B2A8-185F0C366F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6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D339-2F08-4CFE-8ACF-C1EFE0B8057F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25EA-C939-4D85-B2A8-185F0C366F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7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D339-2F08-4CFE-8ACF-C1EFE0B8057F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25EA-C939-4D85-B2A8-185F0C366F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3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D339-2F08-4CFE-8ACF-C1EFE0B8057F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25EA-C939-4D85-B2A8-185F0C366F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6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D339-2F08-4CFE-8ACF-C1EFE0B8057F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25EA-C939-4D85-B2A8-185F0C366F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3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D339-2F08-4CFE-8ACF-C1EFE0B8057F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25EA-C939-4D85-B2A8-185F0C366F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9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D339-2F08-4CFE-8ACF-C1EFE0B8057F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25EA-C939-4D85-B2A8-185F0C366F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6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D339-2F08-4CFE-8ACF-C1EFE0B8057F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25EA-C939-4D85-B2A8-185F0C366F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1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9D339-2F08-4CFE-8ACF-C1EFE0B8057F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D25EA-C939-4D85-B2A8-185F0C366F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xtutor.ca/vp/kid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696200" cy="162242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Assessing Vocabulary Development in Upper Elementary Writing</a:t>
            </a:r>
            <a:r>
              <a:rPr lang="en-US" sz="4000" dirty="0">
                <a:solidFill>
                  <a:srgbClr val="FF0000"/>
                </a:solidFill>
              </a:rPr>
              <a:t/>
            </a:r>
            <a:br>
              <a:rPr lang="en-US" sz="4000" dirty="0">
                <a:solidFill>
                  <a:srgbClr val="FF0000"/>
                </a:solidFill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6400800" cy="14478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>
                <a:solidFill>
                  <a:srgbClr val="FFFF00"/>
                </a:solidFill>
              </a:rPr>
              <a:t>Brock J. </a:t>
            </a:r>
            <a:r>
              <a:rPr lang="en-US" b="1" i="1" dirty="0" err="1" smtClean="0">
                <a:solidFill>
                  <a:srgbClr val="FFFF00"/>
                </a:solidFill>
              </a:rPr>
              <a:t>Wojtalewicz</a:t>
            </a:r>
            <a:endParaRPr lang="en-US" b="1" i="1" dirty="0" smtClean="0">
              <a:solidFill>
                <a:srgbClr val="FFFF00"/>
              </a:solidFill>
            </a:endParaRPr>
          </a:p>
          <a:p>
            <a:r>
              <a:rPr lang="en-US" b="1" i="1" dirty="0" smtClean="0">
                <a:solidFill>
                  <a:srgbClr val="FFFF00"/>
                </a:solidFill>
              </a:rPr>
              <a:t>MA Candidate</a:t>
            </a:r>
          </a:p>
          <a:p>
            <a:r>
              <a:rPr lang="en-US" b="1" i="1" dirty="0" smtClean="0">
                <a:solidFill>
                  <a:srgbClr val="FFFF00"/>
                </a:solidFill>
              </a:rPr>
              <a:t>University of Calgary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46482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Alberta Teachers’ Association ESL Conference </a:t>
            </a:r>
          </a:p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November 15</a:t>
            </a:r>
            <a:r>
              <a:rPr lang="en-US" sz="2400" b="1" baseline="30000" dirty="0" smtClean="0">
                <a:solidFill>
                  <a:srgbClr val="00B0F0"/>
                </a:solidFill>
              </a:rPr>
              <a:t>th</a:t>
            </a:r>
            <a:r>
              <a:rPr lang="en-US" sz="2400" b="1" dirty="0" smtClean="0">
                <a:solidFill>
                  <a:srgbClr val="00B0F0"/>
                </a:solidFill>
              </a:rPr>
              <a:t>, 2013</a:t>
            </a:r>
          </a:p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Red Deer, AB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3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9288D"/>
                </a:solidFill>
              </a:rPr>
              <a:t>Grade 4 Writing Samples</a:t>
            </a:r>
            <a:endParaRPr lang="en-US" b="1" dirty="0">
              <a:solidFill>
                <a:srgbClr val="09288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Expository writing prompt:           “Healthy Living”</a:t>
            </a:r>
          </a:p>
          <a:p>
            <a:pPr>
              <a:spcAft>
                <a:spcPts val="600"/>
              </a:spcAft>
            </a:pPr>
            <a:r>
              <a:rPr lang="en-US" sz="3600" dirty="0" smtClean="0"/>
              <a:t>Persuasive in nature; target audience = committee of teachers and parents</a:t>
            </a:r>
          </a:p>
          <a:p>
            <a:pPr>
              <a:spcAft>
                <a:spcPts val="600"/>
              </a:spcAft>
            </a:pPr>
            <a:r>
              <a:rPr lang="en-US" sz="3600" dirty="0" smtClean="0"/>
              <a:t>Elicits more diversity of vocabulary and academic language than narrative prompts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658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3000">
              <a:schemeClr val="accent5">
                <a:lumMod val="41000"/>
                <a:lumOff val="5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b="1" dirty="0" smtClean="0"/>
              <a:t>Holistic Marking </a:t>
            </a:r>
            <a:br>
              <a:rPr lang="en-US" b="1" dirty="0" smtClean="0"/>
            </a:br>
            <a:r>
              <a:rPr lang="en-US" b="1" dirty="0" smtClean="0"/>
              <a:t>Using a Trait-Based Rubric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068960"/>
            <a:ext cx="7706816" cy="3179440"/>
          </a:xfrm>
        </p:spPr>
        <p:txBody>
          <a:bodyPr>
            <a:noAutofit/>
          </a:bodyPr>
          <a:lstStyle/>
          <a:p>
            <a:pPr algn="l"/>
            <a:endParaRPr lang="en-US" sz="2000" dirty="0" smtClean="0">
              <a:solidFill>
                <a:srgbClr val="09288D"/>
              </a:solidFill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	1 = Limited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	2 = Adequate / Satisfactory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	3 = Proficient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	4 = Excellent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132856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9288D"/>
                </a:solidFill>
              </a:rPr>
              <a:t>Evaluate student writing samples and give a mark: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4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9288D"/>
                </a:solidFill>
              </a:rPr>
              <a:t>Trait-Based Rubric</a:t>
            </a:r>
            <a:endParaRPr lang="en-US" sz="4000" b="1" dirty="0">
              <a:solidFill>
                <a:srgbClr val="09288D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1"/>
            <a:ext cx="9150940" cy="57149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6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276872"/>
            <a:ext cx="5472608" cy="2456656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9288D"/>
                </a:solidFill>
              </a:rPr>
              <a:t>Let’s compare our results!</a:t>
            </a:r>
            <a:br>
              <a:rPr lang="en-US" sz="6000" b="1" dirty="0" smtClean="0">
                <a:solidFill>
                  <a:srgbClr val="09288D"/>
                </a:solidFill>
              </a:rPr>
            </a:br>
            <a:r>
              <a:rPr lang="en-US" sz="6000" b="1" dirty="0" smtClean="0">
                <a:solidFill>
                  <a:srgbClr val="09288D"/>
                </a:solidFill>
              </a:rPr>
              <a:t/>
            </a:r>
            <a:br>
              <a:rPr lang="en-US" sz="6000" b="1" dirty="0" smtClean="0">
                <a:solidFill>
                  <a:srgbClr val="09288D"/>
                </a:solidFill>
              </a:rPr>
            </a:br>
            <a:endParaRPr lang="en-US" sz="6000" b="1" dirty="0">
              <a:solidFill>
                <a:srgbClr val="09288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4293096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9288D"/>
                </a:solidFill>
              </a:rPr>
              <a:t>(Discussion)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0017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9288D"/>
                </a:solidFill>
              </a:rPr>
              <a:t>Now let’s look at the vocabulary profiles.</a:t>
            </a:r>
            <a:endParaRPr lang="en-US" sz="5400" b="1" dirty="0">
              <a:solidFill>
                <a:srgbClr val="0928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9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3000">
              <a:schemeClr val="accent5">
                <a:lumMod val="41000"/>
                <a:lumOff val="5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B:  Limited (1+) </a:t>
            </a:r>
            <a:endParaRPr lang="en-US" dirty="0"/>
          </a:p>
        </p:txBody>
      </p:sp>
      <p:pic>
        <p:nvPicPr>
          <p:cNvPr id="4" name="Content Placeholder 3" descr="Screen Shot 2013-11-13 at 2.18.0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25" r="-26525"/>
          <a:stretch>
            <a:fillRect/>
          </a:stretch>
        </p:blipFill>
        <p:spPr>
          <a:xfrm>
            <a:off x="179512" y="1556792"/>
            <a:ext cx="9086367" cy="4997152"/>
          </a:xfrm>
        </p:spPr>
      </p:pic>
    </p:spTree>
    <p:extLst>
      <p:ext uri="{BB962C8B-B14F-4D97-AF65-F5344CB8AC3E}">
        <p14:creationId xmlns:p14="http://schemas.microsoft.com/office/powerpoint/2010/main" val="184811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3000">
              <a:schemeClr val="accent5">
                <a:lumMod val="41000"/>
                <a:lumOff val="5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A:  Adequate (2)</a:t>
            </a:r>
            <a:endParaRPr lang="en-US" dirty="0"/>
          </a:p>
        </p:txBody>
      </p:sp>
      <p:pic>
        <p:nvPicPr>
          <p:cNvPr id="6" name="Content Placeholder 5" descr="Screen Shot 2013-11-11 at 7.44.3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110" r="-31110"/>
          <a:stretch>
            <a:fillRect/>
          </a:stretch>
        </p:blipFill>
        <p:spPr>
          <a:xfrm>
            <a:off x="-204992" y="1432572"/>
            <a:ext cx="9522099" cy="5236788"/>
          </a:xfrm>
        </p:spPr>
      </p:pic>
    </p:spTree>
    <p:extLst>
      <p:ext uri="{BB962C8B-B14F-4D97-AF65-F5344CB8AC3E}">
        <p14:creationId xmlns:p14="http://schemas.microsoft.com/office/powerpoint/2010/main" val="194128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3000">
              <a:schemeClr val="accent5">
                <a:lumMod val="41000"/>
                <a:lumOff val="5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C:  Proficient (3-)</a:t>
            </a:r>
            <a:endParaRPr lang="en-US" dirty="0"/>
          </a:p>
        </p:txBody>
      </p:sp>
      <p:pic>
        <p:nvPicPr>
          <p:cNvPr id="4" name="Content Placeholder 3" descr="Screen Shot 2013-11-11 at 11.41.1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61" r="-44961"/>
          <a:stretch>
            <a:fillRect/>
          </a:stretch>
        </p:blipFill>
        <p:spPr>
          <a:xfrm>
            <a:off x="-180528" y="1412776"/>
            <a:ext cx="9632966" cy="5297760"/>
          </a:xfrm>
        </p:spPr>
      </p:pic>
    </p:spTree>
    <p:extLst>
      <p:ext uri="{BB962C8B-B14F-4D97-AF65-F5344CB8AC3E}">
        <p14:creationId xmlns:p14="http://schemas.microsoft.com/office/powerpoint/2010/main" val="59137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3000">
              <a:schemeClr val="accent5">
                <a:lumMod val="41000"/>
                <a:lumOff val="5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8683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Sample D:  Proficient (3+)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6" name="Content Placeholder 5" descr="Screen Shot 2013-11-11 at 11.35.2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771" r="-61771"/>
          <a:stretch>
            <a:fillRect/>
          </a:stretch>
        </p:blipFill>
        <p:spPr>
          <a:xfrm>
            <a:off x="-381000" y="1143000"/>
            <a:ext cx="10114526" cy="5562600"/>
          </a:xfrm>
        </p:spPr>
      </p:pic>
    </p:spTree>
    <p:extLst>
      <p:ext uri="{BB962C8B-B14F-4D97-AF65-F5344CB8AC3E}">
        <p14:creationId xmlns:p14="http://schemas.microsoft.com/office/powerpoint/2010/main" val="265223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3000">
              <a:schemeClr val="accent5">
                <a:lumMod val="41000"/>
                <a:lumOff val="5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E:  Excellent (4)</a:t>
            </a:r>
            <a:endParaRPr lang="en-US" dirty="0"/>
          </a:p>
        </p:txBody>
      </p:sp>
      <p:pic>
        <p:nvPicPr>
          <p:cNvPr id="7" name="Content Placeholder 6" descr="Screen Shot 2013-11-13 at 2.30.5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42" r="-51342"/>
          <a:stretch>
            <a:fillRect/>
          </a:stretch>
        </p:blipFill>
        <p:spPr>
          <a:xfrm>
            <a:off x="-324544" y="1340768"/>
            <a:ext cx="9819960" cy="5400600"/>
          </a:xfrm>
        </p:spPr>
      </p:pic>
    </p:spTree>
    <p:extLst>
      <p:ext uri="{BB962C8B-B14F-4D97-AF65-F5344CB8AC3E}">
        <p14:creationId xmlns:p14="http://schemas.microsoft.com/office/powerpoint/2010/main" val="343944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3000">
              <a:schemeClr val="accent5">
                <a:lumMod val="41000"/>
                <a:lumOff val="5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458200" cy="1752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9288D"/>
                </a:solidFill>
              </a:rPr>
              <a:t>End of Grade 3/Beginning of Grade 4 =</a:t>
            </a:r>
            <a:r>
              <a:rPr lang="en-US" sz="3600" b="1" dirty="0">
                <a:solidFill>
                  <a:srgbClr val="09288D"/>
                </a:solidFill>
              </a:rPr>
              <a:t> </a:t>
            </a:r>
            <a:r>
              <a:rPr lang="en-US" sz="3600" b="1" dirty="0" smtClean="0">
                <a:solidFill>
                  <a:srgbClr val="09288D"/>
                </a:solidFill>
              </a:rPr>
              <a:t>Critical Threshold in Literacy Development</a:t>
            </a:r>
            <a:endParaRPr lang="en-US" sz="3600" b="1" dirty="0">
              <a:solidFill>
                <a:srgbClr val="09288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226" y="1556792"/>
            <a:ext cx="7975238" cy="1152128"/>
          </a:xfrm>
        </p:spPr>
        <p:txBody>
          <a:bodyPr>
            <a:normAutofit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arly literacy skills acquired (phonemic awareness, printing, spelling, etc.) </a:t>
            </a:r>
            <a:r>
              <a:rPr lang="en-US" sz="2400" dirty="0" smtClean="0">
                <a:solidFill>
                  <a:srgbClr val="09288D"/>
                </a:solidFill>
              </a:rPr>
              <a:t>(Gentry, 2002)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36912"/>
            <a:ext cx="4821735" cy="2853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5568667"/>
            <a:ext cx="365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Transition </a:t>
            </a:r>
            <a:r>
              <a:rPr lang="en-US" sz="2800" dirty="0" smtClean="0"/>
              <a:t>from: </a:t>
            </a:r>
          </a:p>
          <a:p>
            <a:r>
              <a:rPr lang="en-US" sz="3200" dirty="0" smtClean="0">
                <a:solidFill>
                  <a:srgbClr val="09288D"/>
                </a:solidFill>
              </a:rPr>
              <a:t>		</a:t>
            </a:r>
            <a:endParaRPr lang="en-US" sz="3200" dirty="0">
              <a:solidFill>
                <a:srgbClr val="09288D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flipV="1">
            <a:off x="4267199" y="6168929"/>
            <a:ext cx="755771" cy="357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64088" y="6055041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9288D"/>
                </a:solidFill>
              </a:rPr>
              <a:t> “</a:t>
            </a:r>
            <a:r>
              <a:rPr lang="en-US" sz="2800" dirty="0">
                <a:solidFill>
                  <a:srgbClr val="09288D"/>
                </a:solidFill>
              </a:rPr>
              <a:t>reading to learn”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1600" y="6055041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9288D"/>
                </a:solidFill>
              </a:rPr>
              <a:t> “learning to read”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4152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 animBg="1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Comparison Table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990611"/>
              </p:ext>
            </p:extLst>
          </p:nvPr>
        </p:nvGraphicFramePr>
        <p:xfrm>
          <a:off x="76200" y="840661"/>
          <a:ext cx="8915400" cy="6017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061"/>
                <a:gridCol w="1417739"/>
                <a:gridCol w="1485900"/>
                <a:gridCol w="1485900"/>
                <a:gridCol w="1485900"/>
                <a:gridCol w="1485900"/>
              </a:tblGrid>
              <a:tr h="9709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Sample B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1+</a:t>
                      </a:r>
                    </a:p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Limited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Sample A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Satisfactory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Sample C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3-</a:t>
                      </a:r>
                    </a:p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Proficient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Sample D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3+</a:t>
                      </a:r>
                    </a:p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Proficient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Sample E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Excellent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77159">
                <a:tc>
                  <a:txBody>
                    <a:bodyPr/>
                    <a:lstStyle/>
                    <a:p>
                      <a:r>
                        <a:rPr lang="en-US" dirty="0" smtClean="0"/>
                        <a:t>TNW</a:t>
                      </a:r>
                      <a:endParaRPr lang="en-US" dirty="0"/>
                    </a:p>
                  </a:txBody>
                  <a:tcPr>
                    <a:solidFill>
                      <a:srgbClr val="ECEE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73</a:t>
                      </a:r>
                    </a:p>
                  </a:txBody>
                  <a:tcPr>
                    <a:solidFill>
                      <a:srgbClr val="ECE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</a:t>
                      </a:r>
                      <a:endParaRPr lang="en-US" dirty="0"/>
                    </a:p>
                  </a:txBody>
                  <a:tcPr>
                    <a:solidFill>
                      <a:srgbClr val="ECE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253</a:t>
                      </a:r>
                      <a:endParaRPr lang="en-US" dirty="0"/>
                    </a:p>
                  </a:txBody>
                  <a:tcPr>
                    <a:solidFill>
                      <a:srgbClr val="ECE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442</a:t>
                      </a:r>
                      <a:endParaRPr lang="en-US" dirty="0"/>
                    </a:p>
                  </a:txBody>
                  <a:tcPr>
                    <a:solidFill>
                      <a:srgbClr val="ECE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379</a:t>
                      </a:r>
                      <a:endParaRPr lang="en-US" dirty="0"/>
                    </a:p>
                  </a:txBody>
                  <a:tcPr>
                    <a:solidFill>
                      <a:srgbClr val="ECEEFE"/>
                    </a:solidFill>
                  </a:tcPr>
                </a:tc>
              </a:tr>
              <a:tr h="397632">
                <a:tc>
                  <a:txBody>
                    <a:bodyPr/>
                    <a:lstStyle/>
                    <a:p>
                      <a:r>
                        <a:rPr lang="en-US" dirty="0" smtClean="0"/>
                        <a:t>NDW</a:t>
                      </a:r>
                      <a:endParaRPr lang="en-US" dirty="0"/>
                    </a:p>
                  </a:txBody>
                  <a:tcPr>
                    <a:solidFill>
                      <a:srgbClr val="BDCC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>
                    <a:solidFill>
                      <a:srgbClr val="BDCC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>
                    <a:solidFill>
                      <a:srgbClr val="BDCC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115</a:t>
                      </a:r>
                      <a:endParaRPr lang="en-US" dirty="0"/>
                    </a:p>
                  </a:txBody>
                  <a:tcPr>
                    <a:solidFill>
                      <a:srgbClr val="BDCC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>
                    <a:solidFill>
                      <a:srgbClr val="BDCC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</a:t>
                      </a:r>
                      <a:endParaRPr lang="en-US" dirty="0"/>
                    </a:p>
                  </a:txBody>
                  <a:tcPr>
                    <a:solidFill>
                      <a:srgbClr val="BDCCFB"/>
                    </a:solidFill>
                  </a:tcPr>
                </a:tc>
              </a:tr>
              <a:tr h="493064">
                <a:tc>
                  <a:txBody>
                    <a:bodyPr/>
                    <a:lstStyle/>
                    <a:p>
                      <a:r>
                        <a:rPr lang="en-US" dirty="0" smtClean="0"/>
                        <a:t>Type-Token </a:t>
                      </a:r>
                      <a:endParaRPr lang="en-US" dirty="0"/>
                    </a:p>
                  </a:txBody>
                  <a:tcPr>
                    <a:solidFill>
                      <a:srgbClr val="ECE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0.68</a:t>
                      </a:r>
                      <a:r>
                        <a:rPr lang="en-US" baseline="0" dirty="0" smtClean="0"/>
                        <a:t> *</a:t>
                      </a:r>
                      <a:endParaRPr lang="en-US" dirty="0"/>
                    </a:p>
                  </a:txBody>
                  <a:tcPr>
                    <a:solidFill>
                      <a:srgbClr val="ECE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0.47</a:t>
                      </a:r>
                      <a:endParaRPr lang="en-US" dirty="0"/>
                    </a:p>
                  </a:txBody>
                  <a:tcPr>
                    <a:solidFill>
                      <a:srgbClr val="ECE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</a:t>
                      </a:r>
                      <a:endParaRPr lang="en-US" dirty="0"/>
                    </a:p>
                  </a:txBody>
                  <a:tcPr>
                    <a:solidFill>
                      <a:srgbClr val="ECE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</a:t>
                      </a:r>
                      <a:endParaRPr lang="en-US" dirty="0"/>
                    </a:p>
                  </a:txBody>
                  <a:tcPr>
                    <a:solidFill>
                      <a:srgbClr val="ECE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>
                    <a:solidFill>
                      <a:srgbClr val="ECEEFE"/>
                    </a:solidFill>
                  </a:tcPr>
                </a:tc>
              </a:tr>
              <a:tr h="461254">
                <a:tc>
                  <a:txBody>
                    <a:bodyPr/>
                    <a:lstStyle/>
                    <a:p>
                      <a:r>
                        <a:rPr lang="en-US" dirty="0" smtClean="0"/>
                        <a:t>Band 1</a:t>
                      </a:r>
                      <a:endParaRPr lang="en-US" dirty="0"/>
                    </a:p>
                  </a:txBody>
                  <a:tcPr>
                    <a:solidFill>
                      <a:srgbClr val="BDCC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86.30%</a:t>
                      </a:r>
                      <a:endParaRPr lang="en-US" dirty="0"/>
                    </a:p>
                  </a:txBody>
                  <a:tcPr>
                    <a:solidFill>
                      <a:srgbClr val="BDCC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71.72%</a:t>
                      </a:r>
                      <a:endParaRPr lang="en-US" dirty="0"/>
                    </a:p>
                  </a:txBody>
                  <a:tcPr>
                    <a:solidFill>
                      <a:srgbClr val="BDCC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69.17%</a:t>
                      </a:r>
                      <a:endParaRPr lang="en-US" dirty="0"/>
                    </a:p>
                  </a:txBody>
                  <a:tcPr>
                    <a:solidFill>
                      <a:srgbClr val="BDCC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68.33%</a:t>
                      </a:r>
                      <a:endParaRPr lang="en-US" dirty="0"/>
                    </a:p>
                  </a:txBody>
                  <a:tcPr>
                    <a:solidFill>
                      <a:srgbClr val="BDCC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61.64%</a:t>
                      </a:r>
                      <a:endParaRPr lang="en-US" dirty="0"/>
                    </a:p>
                  </a:txBody>
                  <a:tcPr>
                    <a:solidFill>
                      <a:srgbClr val="BDCCFB"/>
                    </a:solidFill>
                  </a:tcPr>
                </a:tc>
              </a:tr>
              <a:tr h="477159">
                <a:tc>
                  <a:txBody>
                    <a:bodyPr/>
                    <a:lstStyle/>
                    <a:p>
                      <a:r>
                        <a:rPr lang="en-US" dirty="0" smtClean="0"/>
                        <a:t>Band 4</a:t>
                      </a:r>
                      <a:endParaRPr lang="en-US" dirty="0"/>
                    </a:p>
                  </a:txBody>
                  <a:tcPr>
                    <a:solidFill>
                      <a:srgbClr val="ECE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93.15%</a:t>
                      </a:r>
                      <a:endParaRPr lang="en-US" dirty="0"/>
                    </a:p>
                  </a:txBody>
                  <a:tcPr>
                    <a:solidFill>
                      <a:srgbClr val="ECE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87.38%</a:t>
                      </a:r>
                      <a:endParaRPr lang="en-US" dirty="0"/>
                    </a:p>
                  </a:txBody>
                  <a:tcPr>
                    <a:solidFill>
                      <a:srgbClr val="ECE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82.61%</a:t>
                      </a:r>
                      <a:endParaRPr lang="en-US" dirty="0"/>
                    </a:p>
                  </a:txBody>
                  <a:tcPr>
                    <a:solidFill>
                      <a:srgbClr val="ECE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83.94%</a:t>
                      </a:r>
                      <a:endParaRPr lang="en-US" dirty="0"/>
                    </a:p>
                  </a:txBody>
                  <a:tcPr>
                    <a:solidFill>
                      <a:srgbClr val="ECE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77.57%</a:t>
                      </a:r>
                      <a:endParaRPr lang="en-US" dirty="0"/>
                    </a:p>
                  </a:txBody>
                  <a:tcPr>
                    <a:solidFill>
                      <a:srgbClr val="ECEEFE"/>
                    </a:solidFill>
                  </a:tcPr>
                </a:tc>
              </a:tr>
              <a:tr h="454133">
                <a:tc>
                  <a:txBody>
                    <a:bodyPr/>
                    <a:lstStyle/>
                    <a:p>
                      <a:r>
                        <a:rPr lang="en-US" dirty="0" smtClean="0"/>
                        <a:t>Off-list</a:t>
                      </a:r>
                      <a:endParaRPr lang="en-US" dirty="0"/>
                    </a:p>
                  </a:txBody>
                  <a:tcPr>
                    <a:solidFill>
                      <a:srgbClr val="BDCC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word</a:t>
                      </a:r>
                      <a:r>
                        <a:rPr lang="en-US" baseline="0" dirty="0" smtClean="0"/>
                        <a:t> fam.</a:t>
                      </a:r>
                      <a:endParaRPr lang="en-US" dirty="0"/>
                    </a:p>
                  </a:txBody>
                  <a:tcPr>
                    <a:solidFill>
                      <a:srgbClr val="BDCC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word</a:t>
                      </a:r>
                      <a:r>
                        <a:rPr lang="en-US" baseline="0" dirty="0" smtClean="0"/>
                        <a:t> fam.</a:t>
                      </a:r>
                      <a:endParaRPr lang="en-US" dirty="0"/>
                    </a:p>
                  </a:txBody>
                  <a:tcPr>
                    <a:solidFill>
                      <a:srgbClr val="BDCC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 word</a:t>
                      </a:r>
                      <a:r>
                        <a:rPr lang="en-US" baseline="0" dirty="0" smtClean="0"/>
                        <a:t> fam.</a:t>
                      </a:r>
                      <a:endParaRPr lang="en-US" dirty="0"/>
                    </a:p>
                  </a:txBody>
                  <a:tcPr>
                    <a:solidFill>
                      <a:srgbClr val="BDCC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 word fam.</a:t>
                      </a:r>
                      <a:endParaRPr lang="en-US" dirty="0"/>
                    </a:p>
                  </a:txBody>
                  <a:tcPr>
                    <a:solidFill>
                      <a:srgbClr val="BDCC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word fam.</a:t>
                      </a:r>
                      <a:endParaRPr lang="en-US" dirty="0"/>
                    </a:p>
                  </a:txBody>
                  <a:tcPr>
                    <a:solidFill>
                      <a:srgbClr val="BDCCFB"/>
                    </a:solidFill>
                  </a:tcPr>
                </a:tc>
              </a:tr>
              <a:tr h="2136062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 of academic,</a:t>
                      </a:r>
                      <a:r>
                        <a:rPr lang="en-US" baseline="0" dirty="0" smtClean="0"/>
                        <a:t> rare, and specialized vocabulary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rgbClr val="ECE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video</a:t>
                      </a:r>
                    </a:p>
                    <a:p>
                      <a:r>
                        <a:rPr lang="en-US" dirty="0" smtClean="0"/>
                        <a:t>active </a:t>
                      </a:r>
                    </a:p>
                    <a:p>
                      <a:r>
                        <a:rPr lang="en-US" dirty="0" smtClean="0"/>
                        <a:t>(from prompt)</a:t>
                      </a:r>
                      <a:endParaRPr lang="en-US" dirty="0"/>
                    </a:p>
                  </a:txBody>
                  <a:tcPr>
                    <a:solidFill>
                      <a:srgbClr val="ECE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nutrition</a:t>
                      </a:r>
                    </a:p>
                    <a:p>
                      <a:r>
                        <a:rPr lang="en-US" dirty="0" smtClean="0"/>
                        <a:t>posture</a:t>
                      </a:r>
                    </a:p>
                    <a:p>
                      <a:r>
                        <a:rPr lang="en-US" dirty="0" smtClean="0"/>
                        <a:t>device</a:t>
                      </a:r>
                      <a:endParaRPr lang="en-US" dirty="0"/>
                    </a:p>
                  </a:txBody>
                  <a:tcPr>
                    <a:solidFill>
                      <a:srgbClr val="ECE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survey</a:t>
                      </a:r>
                    </a:p>
                    <a:p>
                      <a:r>
                        <a:rPr lang="en-US" dirty="0" smtClean="0"/>
                        <a:t>appropriate</a:t>
                      </a:r>
                    </a:p>
                    <a:p>
                      <a:r>
                        <a:rPr lang="en-US" dirty="0" smtClean="0"/>
                        <a:t>required</a:t>
                      </a:r>
                    </a:p>
                    <a:p>
                      <a:r>
                        <a:rPr lang="en-US" dirty="0" smtClean="0"/>
                        <a:t>consisting</a:t>
                      </a:r>
                    </a:p>
                    <a:p>
                      <a:r>
                        <a:rPr lang="en-US" dirty="0" smtClean="0"/>
                        <a:t>challenge</a:t>
                      </a:r>
                    </a:p>
                    <a:p>
                      <a:r>
                        <a:rPr lang="en-US" dirty="0" smtClean="0"/>
                        <a:t>donate</a:t>
                      </a:r>
                    </a:p>
                    <a:p>
                      <a:r>
                        <a:rPr lang="en-US" dirty="0" smtClean="0"/>
                        <a:t>obstacle</a:t>
                      </a:r>
                    </a:p>
                  </a:txBody>
                  <a:tcPr>
                    <a:solidFill>
                      <a:srgbClr val="ECE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replacing</a:t>
                      </a:r>
                    </a:p>
                    <a:p>
                      <a:r>
                        <a:rPr lang="en-US" dirty="0" smtClean="0"/>
                        <a:t>console</a:t>
                      </a:r>
                    </a:p>
                    <a:p>
                      <a:r>
                        <a:rPr lang="en-US" dirty="0" smtClean="0"/>
                        <a:t>encourage</a:t>
                      </a:r>
                    </a:p>
                    <a:p>
                      <a:r>
                        <a:rPr lang="en-US" dirty="0" smtClean="0"/>
                        <a:t>supervision</a:t>
                      </a:r>
                    </a:p>
                    <a:p>
                      <a:r>
                        <a:rPr lang="en-US" dirty="0" smtClean="0"/>
                        <a:t>flexible</a:t>
                      </a:r>
                    </a:p>
                    <a:p>
                      <a:r>
                        <a:rPr lang="en-US" dirty="0" smtClean="0"/>
                        <a:t>invest</a:t>
                      </a:r>
                    </a:p>
                    <a:p>
                      <a:r>
                        <a:rPr lang="en-US" dirty="0" smtClean="0"/>
                        <a:t>factor</a:t>
                      </a:r>
                    </a:p>
                    <a:p>
                      <a:r>
                        <a:rPr lang="en-US" dirty="0" smtClean="0"/>
                        <a:t>encounter</a:t>
                      </a:r>
                    </a:p>
                  </a:txBody>
                  <a:tcPr>
                    <a:solidFill>
                      <a:srgbClr val="ECE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opinion</a:t>
                      </a:r>
                    </a:p>
                    <a:p>
                      <a:r>
                        <a:rPr lang="en-US" dirty="0" smtClean="0"/>
                        <a:t>reinforce</a:t>
                      </a:r>
                    </a:p>
                    <a:p>
                      <a:r>
                        <a:rPr lang="en-US" dirty="0" smtClean="0"/>
                        <a:t>combination</a:t>
                      </a:r>
                    </a:p>
                    <a:p>
                      <a:r>
                        <a:rPr lang="en-US" dirty="0" smtClean="0"/>
                        <a:t>popular</a:t>
                      </a:r>
                    </a:p>
                    <a:p>
                      <a:r>
                        <a:rPr lang="en-US" dirty="0" smtClean="0"/>
                        <a:t>involve</a:t>
                      </a:r>
                    </a:p>
                    <a:p>
                      <a:r>
                        <a:rPr lang="en-US" dirty="0" smtClean="0"/>
                        <a:t>offer</a:t>
                      </a:r>
                    </a:p>
                    <a:p>
                      <a:r>
                        <a:rPr lang="en-US" dirty="0" smtClean="0"/>
                        <a:t>suggestion</a:t>
                      </a:r>
                    </a:p>
                    <a:p>
                      <a:r>
                        <a:rPr lang="en-US" dirty="0" smtClean="0"/>
                        <a:t>inspire</a:t>
                      </a:r>
                    </a:p>
                  </a:txBody>
                  <a:tcPr>
                    <a:solidFill>
                      <a:srgbClr val="ECEEF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411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New Directions: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140968"/>
            <a:ext cx="6696744" cy="256984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My Research Project  </a:t>
            </a:r>
          </a:p>
        </p:txBody>
      </p:sp>
    </p:spTree>
    <p:extLst>
      <p:ext uri="{BB962C8B-B14F-4D97-AF65-F5344CB8AC3E}">
        <p14:creationId xmlns:p14="http://schemas.microsoft.com/office/powerpoint/2010/main" val="213522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Developing a New Vocabulary Profiling Tool for Upper Elementary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362200"/>
            <a:ext cx="7696200" cy="3810000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Based on written texts reflecting the academic demands of Grades 4, 5, and 6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Representing diverse content areas (math, science, social studies, and language arts)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The new vocabulary profile will be available online at no cost.</a:t>
            </a:r>
          </a:p>
          <a:p>
            <a:pPr marL="457200" indent="-457200" algn="l"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568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Closing </a:t>
            </a:r>
            <a:r>
              <a:rPr lang="en-US" b="1" dirty="0" smtClean="0">
                <a:solidFill>
                  <a:srgbClr val="FF0000"/>
                </a:solidFill>
              </a:rPr>
              <a:t>Remarks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Vocabulary needs more attention in curriculum planning and language assessment.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We can do better measuring vocabulary use and development longitudinally; we have tools/resources.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Academic lexis should be taught in early years; elementary learners are up for the challenge!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Expository writing can be introduced early on.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Direct, explicit teaching of academic vocabulary is crucial.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71420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 need to equip our learners       with the academic language           they will need to succeed!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48880"/>
            <a:ext cx="6679938" cy="3764424"/>
          </a:xfrm>
        </p:spPr>
      </p:pic>
    </p:spTree>
    <p:extLst>
      <p:ext uri="{BB962C8B-B14F-4D97-AF65-F5344CB8AC3E}">
        <p14:creationId xmlns:p14="http://schemas.microsoft.com/office/powerpoint/2010/main" val="118109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3000">
              <a:schemeClr val="accent5">
                <a:lumMod val="41000"/>
                <a:lumOff val="5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9288D"/>
                </a:solidFill>
              </a:rPr>
              <a:t>References (1/2)</a:t>
            </a:r>
            <a:endParaRPr lang="en-US" sz="4000" b="1" dirty="0">
              <a:solidFill>
                <a:srgbClr val="09288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830763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Beck, I., </a:t>
            </a:r>
            <a:r>
              <a:rPr lang="en-US" sz="2600" dirty="0" err="1"/>
              <a:t>McKeown</a:t>
            </a:r>
            <a:r>
              <a:rPr lang="en-US" sz="2600" dirty="0"/>
              <a:t>, M., and </a:t>
            </a:r>
            <a:r>
              <a:rPr lang="en-US" sz="2600" dirty="0" err="1"/>
              <a:t>Kucan</a:t>
            </a:r>
            <a:r>
              <a:rPr lang="en-US" sz="2600" dirty="0"/>
              <a:t>, L. (2008). </a:t>
            </a:r>
            <a:r>
              <a:rPr lang="en-US" sz="2600" i="1" dirty="0"/>
              <a:t> Creating robust vocabulary: frequently asked questions and extended examples</a:t>
            </a:r>
            <a:r>
              <a:rPr lang="en-US" sz="2600" dirty="0"/>
              <a:t>. New York: The Guilford Press.</a:t>
            </a:r>
          </a:p>
          <a:p>
            <a:pPr>
              <a:spcAft>
                <a:spcPts val="600"/>
              </a:spcAft>
            </a:pPr>
            <a:r>
              <a:rPr lang="en-US" sz="2600" dirty="0" err="1"/>
              <a:t>Biemiller</a:t>
            </a:r>
            <a:r>
              <a:rPr lang="en-US" sz="2600" dirty="0"/>
              <a:t>, A. (2004). Teaching vocabulary in the primary grades: Vocabulary instruction needed. In </a:t>
            </a:r>
            <a:r>
              <a:rPr lang="en-US" sz="2600" dirty="0" err="1"/>
              <a:t>J.Baumann</a:t>
            </a:r>
            <a:r>
              <a:rPr lang="en-US" sz="2600" dirty="0"/>
              <a:t> &amp; E. </a:t>
            </a:r>
            <a:r>
              <a:rPr lang="en-US" sz="2600" dirty="0" err="1"/>
              <a:t>Kame’enui</a:t>
            </a:r>
            <a:r>
              <a:rPr lang="en-US" sz="2600" dirty="0"/>
              <a:t> (Eds.), </a:t>
            </a:r>
            <a:r>
              <a:rPr lang="en-US" sz="2600" i="1" dirty="0"/>
              <a:t>Vocabulary instruction: Research</a:t>
            </a:r>
            <a:r>
              <a:rPr lang="en-US" sz="2600" dirty="0"/>
              <a:t> </a:t>
            </a:r>
            <a:r>
              <a:rPr lang="en-US" sz="2600" i="1" dirty="0"/>
              <a:t>to practice </a:t>
            </a:r>
            <a:r>
              <a:rPr lang="en-US" sz="2600" dirty="0"/>
              <a:t>(pp. 28-40). New York: The Guilford Press.</a:t>
            </a:r>
          </a:p>
          <a:p>
            <a:pPr>
              <a:spcAft>
                <a:spcPts val="600"/>
              </a:spcAft>
            </a:pPr>
            <a:r>
              <a:rPr lang="en-US" sz="2600" dirty="0" err="1"/>
              <a:t>Chall</a:t>
            </a:r>
            <a:r>
              <a:rPr lang="en-US" sz="2600" dirty="0"/>
              <a:t>, J. S., &amp; Jacobs, V. A. (2003). The classic study on poor children’s fourth grade slump.  American Educator, Spring, 2003. </a:t>
            </a:r>
            <a:r>
              <a:rPr lang="en-US" sz="2600" dirty="0" smtClean="0"/>
              <a:t>Retrieved from http</a:t>
            </a:r>
            <a:r>
              <a:rPr lang="en-US" sz="2600" dirty="0"/>
              <a:t>://</a:t>
            </a:r>
            <a:r>
              <a:rPr lang="en-US" sz="2600" dirty="0" smtClean="0"/>
              <a:t>www.aft.org/newspubs/periodicals/ae/spring2003/ </a:t>
            </a:r>
            <a:r>
              <a:rPr lang="en-US" sz="2600" dirty="0" err="1" smtClean="0"/>
              <a:t>hirschsbclassic.cfm</a:t>
            </a:r>
            <a:endParaRPr lang="en-US" sz="26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79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3000">
              <a:schemeClr val="accent5">
                <a:lumMod val="41000"/>
                <a:lumOff val="5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9288D"/>
                </a:solidFill>
              </a:rPr>
              <a:t>References (2/2)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Cobb, T. and </a:t>
            </a:r>
            <a:r>
              <a:rPr lang="en-US" sz="2400" dirty="0" err="1"/>
              <a:t>Roessingh</a:t>
            </a:r>
            <a:r>
              <a:rPr lang="en-US" sz="2400" dirty="0"/>
              <a:t>, H. (2007). </a:t>
            </a:r>
            <a:r>
              <a:rPr lang="en-US" sz="2400" dirty="0" err="1"/>
              <a:t>Compleat</a:t>
            </a:r>
            <a:r>
              <a:rPr lang="en-US" sz="2400" dirty="0"/>
              <a:t> Lexical Tutor VP-Kids. </a:t>
            </a:r>
            <a:r>
              <a:rPr lang="en-US" sz="2400" dirty="0">
                <a:solidFill>
                  <a:srgbClr val="09288D"/>
                </a:solidFill>
                <a:hlinkClick r:id="rId2"/>
              </a:rPr>
              <a:t>http://</a:t>
            </a:r>
            <a:r>
              <a:rPr lang="en-US" sz="2400" dirty="0" smtClean="0">
                <a:solidFill>
                  <a:srgbClr val="09288D"/>
                </a:solidFill>
                <a:hlinkClick r:id="rId2"/>
              </a:rPr>
              <a:t>www.lextutor.ca/vp/kids</a:t>
            </a:r>
            <a:endParaRPr lang="en-US" sz="2400" dirty="0" smtClean="0">
              <a:solidFill>
                <a:srgbClr val="09288D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/>
              <a:t>Corson, D. (1997), The Learning and Use of Academic English Words. Language Learning, 47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/>
              <a:t>Coxhead</a:t>
            </a:r>
            <a:r>
              <a:rPr lang="en-US" sz="2400" dirty="0"/>
              <a:t>, A. (2006). </a:t>
            </a:r>
            <a:r>
              <a:rPr lang="en-US" sz="2400" i="1" dirty="0"/>
              <a:t>Essentials of teaching academic vocabulary</a:t>
            </a:r>
            <a:r>
              <a:rPr lang="en-US" sz="2400" dirty="0"/>
              <a:t>, Boston: Houghton Mifflin Company</a:t>
            </a:r>
            <a:r>
              <a:rPr lang="en-US" sz="24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Gentry, J. R.  (2002). </a:t>
            </a:r>
            <a:r>
              <a:rPr lang="en-US" sz="2400" i="1" dirty="0"/>
              <a:t>The literacy map: Guiding children to where they need to be (4-6)</a:t>
            </a:r>
            <a:r>
              <a:rPr lang="en-US" sz="2400" dirty="0"/>
              <a:t>. NY: Mondo Publishing.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Nation</a:t>
            </a:r>
            <a:r>
              <a:rPr lang="en-US" sz="2400" dirty="0"/>
              <a:t>, P. (2006).  How large a vocabulary is needed for reading and listening?  </a:t>
            </a:r>
            <a:r>
              <a:rPr lang="en-US" sz="2400" i="1" dirty="0"/>
              <a:t>The Canadian Modern Language Review</a:t>
            </a:r>
            <a:r>
              <a:rPr lang="en-US" sz="2400" dirty="0"/>
              <a:t> 63 (1), 59-82.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2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3000">
              <a:schemeClr val="accent5">
                <a:lumMod val="41000"/>
                <a:lumOff val="5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Acknowledgements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772400" cy="4953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i="1" dirty="0" smtClean="0"/>
              <a:t>A special thank you to:</a:t>
            </a:r>
          </a:p>
          <a:p>
            <a:pPr marL="0" indent="0">
              <a:buNone/>
            </a:pPr>
            <a:endParaRPr lang="en-US" sz="2000" dirty="0"/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4000" b="1" dirty="0" smtClean="0">
                <a:solidFill>
                  <a:srgbClr val="09288D"/>
                </a:solidFill>
              </a:rPr>
              <a:t>My supervisor, Dr. </a:t>
            </a:r>
            <a:r>
              <a:rPr lang="en-US" sz="4000" b="1" dirty="0" err="1" smtClean="0">
                <a:solidFill>
                  <a:srgbClr val="09288D"/>
                </a:solidFill>
              </a:rPr>
              <a:t>Hetty</a:t>
            </a:r>
            <a:r>
              <a:rPr lang="en-US" sz="4000" b="1" dirty="0" smtClean="0">
                <a:solidFill>
                  <a:srgbClr val="09288D"/>
                </a:solidFill>
              </a:rPr>
              <a:t> </a:t>
            </a:r>
            <a:r>
              <a:rPr lang="en-US" sz="4000" b="1" dirty="0" err="1" smtClean="0">
                <a:solidFill>
                  <a:srgbClr val="09288D"/>
                </a:solidFill>
              </a:rPr>
              <a:t>Roessingh</a:t>
            </a:r>
            <a:endParaRPr lang="en-US" sz="4000" b="1" dirty="0">
              <a:solidFill>
                <a:srgbClr val="09288D"/>
              </a:solidFill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4000" b="1" dirty="0" smtClean="0">
                <a:solidFill>
                  <a:srgbClr val="09288D"/>
                </a:solidFill>
              </a:rPr>
              <a:t>My colleague, Geoffrey Pinchbeck, PhD candidate</a:t>
            </a:r>
          </a:p>
          <a:p>
            <a:pPr>
              <a:spcAft>
                <a:spcPts val="600"/>
              </a:spcAft>
            </a:pPr>
            <a:r>
              <a:rPr lang="en-US" sz="4000" b="1" dirty="0" smtClean="0">
                <a:solidFill>
                  <a:srgbClr val="09288D"/>
                </a:solidFill>
              </a:rPr>
              <a:t>Social Sciences &amp; Humanities Research Council (SSHRC):          Insights &amp; Development Grant</a:t>
            </a:r>
          </a:p>
          <a:p>
            <a:pPr marL="0" indent="0">
              <a:buNone/>
            </a:pPr>
            <a:endParaRPr lang="en-US" b="1" dirty="0" smtClean="0">
              <a:solidFill>
                <a:srgbClr val="09288D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534400" cy="1219200"/>
          </a:xfrm>
        </p:spPr>
        <p:txBody>
          <a:bodyPr>
            <a:no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>Thank you </a:t>
            </a:r>
            <a:br>
              <a:rPr lang="en-US" sz="4800" b="1" i="1" dirty="0" smtClean="0">
                <a:solidFill>
                  <a:srgbClr val="FF0000"/>
                </a:solidFill>
              </a:rPr>
            </a:br>
            <a:r>
              <a:rPr lang="en-US" sz="4800" b="1" i="1" dirty="0" smtClean="0">
                <a:solidFill>
                  <a:srgbClr val="FF0000"/>
                </a:solidFill>
              </a:rPr>
              <a:t>for your time and attention!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248276" cy="3918857"/>
          </a:xfrm>
        </p:spPr>
        <p:txBody>
          <a:bodyPr>
            <a:normAutofit/>
          </a:bodyPr>
          <a:lstStyle/>
          <a:p>
            <a:endParaRPr lang="en-US" sz="1200" dirty="0" smtClean="0"/>
          </a:p>
          <a:p>
            <a:pPr marL="0" indent="0">
              <a:buNone/>
            </a:pPr>
            <a:r>
              <a:rPr lang="en-US" sz="3600" b="1" i="1" dirty="0" smtClean="0">
                <a:solidFill>
                  <a:srgbClr val="FFFF00"/>
                </a:solidFill>
              </a:rPr>
              <a:t>Brock J.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Wojtalewicz</a:t>
            </a:r>
            <a:endParaRPr lang="en-US" sz="3600" b="1" i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2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MA Candidate in Languages &amp; Diversity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Werklund</a:t>
            </a:r>
            <a:r>
              <a:rPr lang="en-US" b="1" dirty="0" smtClean="0">
                <a:solidFill>
                  <a:schemeClr val="bg1"/>
                </a:solidFill>
              </a:rPr>
              <a:t> Faculty of Education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University of Calgary</a:t>
            </a:r>
          </a:p>
          <a:p>
            <a:pPr marL="0" indent="0">
              <a:buNone/>
            </a:pPr>
            <a:endParaRPr lang="en-US" sz="1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e</a:t>
            </a:r>
            <a:r>
              <a:rPr lang="en-US" b="1" dirty="0" smtClean="0">
                <a:solidFill>
                  <a:srgbClr val="FFFF00"/>
                </a:solidFill>
              </a:rPr>
              <a:t>mail:  bjwojtal@ucalgary.ca 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vertical-cres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4441371"/>
            <a:ext cx="1869123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8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9288D"/>
                </a:solidFill>
              </a:rPr>
              <a:t>The Role of Academic Vocabulary</a:t>
            </a:r>
            <a:endParaRPr lang="en-US" b="1" dirty="0">
              <a:solidFill>
                <a:srgbClr val="09288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931224" cy="4209331"/>
          </a:xfrm>
        </p:spPr>
        <p:txBody>
          <a:bodyPr>
            <a:normAutofit/>
          </a:bodyPr>
          <a:lstStyle/>
          <a:p>
            <a:r>
              <a:rPr lang="en-US" dirty="0"/>
              <a:t>Increased </a:t>
            </a:r>
            <a:r>
              <a:rPr lang="en-US" dirty="0" smtClean="0"/>
              <a:t>academic and lexical demands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9288D"/>
                </a:solidFill>
              </a:rPr>
              <a:t>     (</a:t>
            </a:r>
            <a:r>
              <a:rPr lang="en-US" sz="2400" dirty="0" err="1" smtClean="0">
                <a:solidFill>
                  <a:srgbClr val="09288D"/>
                </a:solidFill>
              </a:rPr>
              <a:t>Biemiller</a:t>
            </a:r>
            <a:r>
              <a:rPr lang="en-US" sz="2400" dirty="0" smtClean="0">
                <a:solidFill>
                  <a:srgbClr val="09288D"/>
                </a:solidFill>
              </a:rPr>
              <a:t>, 2004)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Words </a:t>
            </a:r>
            <a:r>
              <a:rPr lang="en-US" dirty="0"/>
              <a:t>of </a:t>
            </a:r>
            <a:r>
              <a:rPr lang="en-US" dirty="0" smtClean="0"/>
              <a:t>Greek and Latin </a:t>
            </a:r>
            <a:r>
              <a:rPr lang="en-US" dirty="0"/>
              <a:t>origin </a:t>
            </a:r>
            <a:r>
              <a:rPr lang="en-US" dirty="0" smtClean="0"/>
              <a:t>	                 </a:t>
            </a:r>
            <a:r>
              <a:rPr lang="en-US" sz="2400" dirty="0">
                <a:solidFill>
                  <a:srgbClr val="09288D"/>
                </a:solidFill>
              </a:rPr>
              <a:t>(Corson, 1997)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Tier II and Tier III words                                      </a:t>
            </a:r>
            <a:r>
              <a:rPr lang="en-US" sz="2400" dirty="0">
                <a:solidFill>
                  <a:srgbClr val="09288D"/>
                </a:solidFill>
              </a:rPr>
              <a:t>(Beck, </a:t>
            </a:r>
            <a:r>
              <a:rPr lang="en-US" sz="2400" dirty="0" err="1">
                <a:solidFill>
                  <a:srgbClr val="09288D"/>
                </a:solidFill>
              </a:rPr>
              <a:t>McKeown</a:t>
            </a:r>
            <a:r>
              <a:rPr lang="en-US" sz="2400" dirty="0">
                <a:solidFill>
                  <a:srgbClr val="09288D"/>
                </a:solidFill>
              </a:rPr>
              <a:t>, and </a:t>
            </a:r>
            <a:r>
              <a:rPr lang="en-US" sz="2400" dirty="0" err="1">
                <a:solidFill>
                  <a:srgbClr val="09288D"/>
                </a:solidFill>
              </a:rPr>
              <a:t>Kucan</a:t>
            </a:r>
            <a:r>
              <a:rPr lang="en-US" sz="2400" dirty="0">
                <a:solidFill>
                  <a:srgbClr val="09288D"/>
                </a:solidFill>
              </a:rPr>
              <a:t>, 2008)</a:t>
            </a:r>
          </a:p>
          <a:p>
            <a:pPr>
              <a:spcAft>
                <a:spcPts val="600"/>
              </a:spcAft>
            </a:pPr>
            <a:r>
              <a:rPr lang="en-US" dirty="0"/>
              <a:t>Avoiding the “Fourth Grade Slump” 	      </a:t>
            </a:r>
            <a:r>
              <a:rPr lang="en-US" dirty="0" smtClean="0"/>
              <a:t>	 </a:t>
            </a:r>
            <a:r>
              <a:rPr lang="en-US" sz="2400" dirty="0">
                <a:solidFill>
                  <a:srgbClr val="09288D"/>
                </a:solidFill>
              </a:rPr>
              <a:t>(</a:t>
            </a:r>
            <a:r>
              <a:rPr lang="en-US" sz="2400" dirty="0" err="1">
                <a:solidFill>
                  <a:srgbClr val="09288D"/>
                </a:solidFill>
              </a:rPr>
              <a:t>Chall</a:t>
            </a:r>
            <a:r>
              <a:rPr lang="en-US" sz="2400" dirty="0">
                <a:solidFill>
                  <a:srgbClr val="09288D"/>
                </a:solidFill>
              </a:rPr>
              <a:t> &amp; Jacobs, 2003)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4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3000">
              <a:schemeClr val="accent5">
                <a:lumMod val="41000"/>
                <a:lumOff val="5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9288D"/>
                </a:solidFill>
              </a:rPr>
              <a:t>Vocabulary has been underrated in curriculum planning and assessment.</a:t>
            </a:r>
            <a:endParaRPr lang="en-US" b="1" dirty="0">
              <a:solidFill>
                <a:srgbClr val="09288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348880"/>
            <a:ext cx="7620000" cy="3810000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Important for </a:t>
            </a:r>
            <a:r>
              <a:rPr lang="en-US" sz="3000" b="1" dirty="0" smtClean="0"/>
              <a:t>reading</a:t>
            </a:r>
            <a:r>
              <a:rPr lang="en-US" sz="3000" dirty="0" smtClean="0"/>
              <a:t> comprehension, but what about </a:t>
            </a:r>
            <a:r>
              <a:rPr lang="en-US" sz="3000" b="1" dirty="0" smtClean="0"/>
              <a:t>writing</a:t>
            </a:r>
            <a:r>
              <a:rPr lang="en-US" sz="3000" dirty="0" smtClean="0"/>
              <a:t>?  </a:t>
            </a:r>
            <a:r>
              <a:rPr lang="en-US" sz="2600" dirty="0" smtClean="0">
                <a:solidFill>
                  <a:srgbClr val="09288D"/>
                </a:solidFill>
              </a:rPr>
              <a:t>(Nation, </a:t>
            </a:r>
            <a:r>
              <a:rPr lang="en-US" sz="2600" dirty="0" smtClean="0">
                <a:solidFill>
                  <a:srgbClr val="09288D"/>
                </a:solidFill>
              </a:rPr>
              <a:t>2006; </a:t>
            </a:r>
            <a:r>
              <a:rPr lang="en-US" sz="2600" dirty="0" err="1" smtClean="0">
                <a:solidFill>
                  <a:srgbClr val="09288D"/>
                </a:solidFill>
              </a:rPr>
              <a:t>Coxhead</a:t>
            </a:r>
            <a:r>
              <a:rPr lang="en-US" sz="2600" dirty="0" smtClean="0">
                <a:solidFill>
                  <a:srgbClr val="09288D"/>
                </a:solidFill>
              </a:rPr>
              <a:t>, 2006)</a:t>
            </a:r>
            <a:endParaRPr lang="en-US" sz="2600" dirty="0" smtClean="0">
              <a:solidFill>
                <a:srgbClr val="09288D"/>
              </a:solidFill>
            </a:endParaRP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3000" dirty="0" smtClean="0"/>
              <a:t>PAT – 14% of overall assessment rubric </a:t>
            </a:r>
          </a:p>
          <a:p>
            <a:endParaRPr lang="en-US" sz="1200" dirty="0" smtClean="0"/>
          </a:p>
          <a:p>
            <a:r>
              <a:rPr lang="en-US" sz="3000" dirty="0" smtClean="0"/>
              <a:t>How do we assess vocabulary development in learners’ writing? </a:t>
            </a:r>
            <a:endParaRPr lang="en-US" sz="3000" dirty="0"/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3000" dirty="0" smtClean="0"/>
              <a:t>Traditional assessment = intuitive and subjective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9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305800" cy="1447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What is Vocabulary or            Lexical Profiling?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342900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Assessment tool for evaluating vocabulary </a:t>
            </a:r>
          </a:p>
          <a:p>
            <a:r>
              <a:rPr lang="en-US" sz="3600" dirty="0" smtClean="0">
                <a:solidFill>
                  <a:srgbClr val="00B0F0"/>
                </a:solidFill>
              </a:rPr>
              <a:t>Based on word frequency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Quantitative approach</a:t>
            </a:r>
          </a:p>
          <a:p>
            <a:r>
              <a:rPr lang="en-US" sz="3600" dirty="0" smtClean="0">
                <a:solidFill>
                  <a:srgbClr val="00B0F0"/>
                </a:solidFill>
              </a:rPr>
              <a:t>More objective; less subjective / intuitive</a:t>
            </a:r>
          </a:p>
          <a:p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6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nline vocabulary profiling tools:</a:t>
            </a:r>
            <a:r>
              <a:rPr lang="en-US" sz="4900" dirty="0" smtClean="0">
                <a:solidFill>
                  <a:srgbClr val="FF0000"/>
                </a:solidFill>
              </a:rPr>
              <a:t/>
            </a:r>
            <a:br>
              <a:rPr lang="en-US" sz="4900" dirty="0" smtClean="0">
                <a:solidFill>
                  <a:srgbClr val="FF0000"/>
                </a:solidFill>
              </a:rPr>
            </a:br>
            <a:endParaRPr lang="en-US" sz="49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rgbClr val="FFFF00"/>
                </a:solidFill>
              </a:rPr>
              <a:t>Compleat</a:t>
            </a:r>
            <a:r>
              <a:rPr lang="en-US" sz="4000" dirty="0" smtClean="0">
                <a:solidFill>
                  <a:srgbClr val="FFFF00"/>
                </a:solidFill>
              </a:rPr>
              <a:t> Lexical Tutor</a:t>
            </a:r>
          </a:p>
          <a:p>
            <a:pPr marL="0" indent="0">
              <a:buNone/>
            </a:pPr>
            <a:endParaRPr lang="en-US" sz="1200" dirty="0">
              <a:solidFill>
                <a:srgbClr val="00B0F0"/>
              </a:solidFill>
            </a:endParaRPr>
          </a:p>
          <a:p>
            <a:r>
              <a:rPr lang="en-US" sz="3900" dirty="0" smtClean="0">
                <a:solidFill>
                  <a:srgbClr val="00B0F0"/>
                </a:solidFill>
              </a:rPr>
              <a:t>Website developed by Tom </a:t>
            </a:r>
            <a:r>
              <a:rPr lang="en-US" sz="3900" dirty="0">
                <a:solidFill>
                  <a:srgbClr val="00B0F0"/>
                </a:solidFill>
              </a:rPr>
              <a:t>Cobb – University of Quebec at </a:t>
            </a:r>
            <a:r>
              <a:rPr lang="en-US" sz="3900" dirty="0" smtClean="0">
                <a:solidFill>
                  <a:srgbClr val="00B0F0"/>
                </a:solidFill>
              </a:rPr>
              <a:t>Montreal</a:t>
            </a:r>
            <a:endParaRPr lang="en-US" sz="3900" dirty="0">
              <a:solidFill>
                <a:srgbClr val="00B0F0"/>
              </a:solidFill>
            </a:endParaRPr>
          </a:p>
          <a:p>
            <a:r>
              <a:rPr lang="en-US" sz="3900" dirty="0" smtClean="0">
                <a:solidFill>
                  <a:srgbClr val="FFFF00"/>
                </a:solidFill>
              </a:rPr>
              <a:t>Freely available at:  </a:t>
            </a:r>
            <a:r>
              <a:rPr lang="en-US" sz="3900" dirty="0" smtClean="0">
                <a:solidFill>
                  <a:srgbClr val="FF0000"/>
                </a:solidFill>
              </a:rPr>
              <a:t>www.lextutor.ca</a:t>
            </a:r>
            <a:endParaRPr lang="en-US" sz="3900" dirty="0">
              <a:solidFill>
                <a:srgbClr val="FF0000"/>
              </a:solidFill>
            </a:endParaRPr>
          </a:p>
          <a:p>
            <a:r>
              <a:rPr lang="en-US" sz="3900" dirty="0">
                <a:solidFill>
                  <a:srgbClr val="00B0F0"/>
                </a:solidFill>
              </a:rPr>
              <a:t>VP-Kids developed by Cobb and </a:t>
            </a:r>
            <a:r>
              <a:rPr lang="en-US" sz="3900" dirty="0" err="1" smtClean="0">
                <a:solidFill>
                  <a:srgbClr val="00B0F0"/>
                </a:solidFill>
              </a:rPr>
              <a:t>Roessingh</a:t>
            </a:r>
            <a:r>
              <a:rPr lang="en-US" sz="3900" dirty="0" smtClean="0">
                <a:solidFill>
                  <a:srgbClr val="00B0F0"/>
                </a:solidFill>
              </a:rPr>
              <a:t>:</a:t>
            </a:r>
            <a:r>
              <a:rPr lang="en-US" sz="3900" dirty="0">
                <a:solidFill>
                  <a:srgbClr val="00B0F0"/>
                </a:solidFill>
              </a:rPr>
              <a:t> </a:t>
            </a:r>
            <a:r>
              <a:rPr lang="en-US" sz="3900" dirty="0" smtClean="0">
                <a:solidFill>
                  <a:srgbClr val="00B0F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www.lextutor.ca/vp/kids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2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3000">
              <a:schemeClr val="accent5">
                <a:lumMod val="41000"/>
                <a:lumOff val="5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The Compleat Lexical Tutor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>
                <a:solidFill>
                  <a:srgbClr val="C00000"/>
                </a:solidFill>
              </a:rPr>
              <a:t>www.lextutor.ca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Screen Shot 2013-11-11 at 7.57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1600200"/>
            <a:ext cx="5410200" cy="494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4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3000">
              <a:schemeClr val="accent5">
                <a:lumMod val="41000"/>
                <a:lumOff val="5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9288D"/>
                </a:solidFill>
              </a:rPr>
              <a:t>Example of a Vocabulary Profile</a:t>
            </a:r>
            <a:endParaRPr lang="en-US" b="1" dirty="0">
              <a:solidFill>
                <a:srgbClr val="09288D"/>
              </a:solidFill>
            </a:endParaRPr>
          </a:p>
        </p:txBody>
      </p:sp>
      <p:pic>
        <p:nvPicPr>
          <p:cNvPr id="6" name="Content Placeholder 5" descr="Screen Shot 2013-11-11 at 7.55.1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221" r="-36221"/>
          <a:stretch>
            <a:fillRect/>
          </a:stretch>
        </p:blipFill>
        <p:spPr>
          <a:xfrm>
            <a:off x="-228600" y="1371600"/>
            <a:ext cx="9283195" cy="5105400"/>
          </a:xfrm>
        </p:spPr>
      </p:pic>
    </p:spTree>
    <p:extLst>
      <p:ext uri="{BB962C8B-B14F-4D97-AF65-F5344CB8AC3E}">
        <p14:creationId xmlns:p14="http://schemas.microsoft.com/office/powerpoint/2010/main" val="190649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Measuring Productive Vocabulary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628800"/>
            <a:ext cx="7365504" cy="44539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 smtClean="0">
                <a:solidFill>
                  <a:srgbClr val="FF0000"/>
                </a:solidFill>
              </a:rPr>
              <a:t>Indices:</a:t>
            </a:r>
          </a:p>
          <a:p>
            <a:pPr marL="0" indent="0">
              <a:buNone/>
            </a:pPr>
            <a:endParaRPr lang="en-US" sz="1300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Total Number of Words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Number of Different Words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Type-Token Ratio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Coverage at Band 1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Coverage at Band 4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“Lexical Stretch” (How many bands?)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Off-list words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2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8271</TotalTime>
  <Words>920</Words>
  <Application>Microsoft Office PowerPoint</Application>
  <PresentationFormat>On-screen Show (4:3)</PresentationFormat>
  <Paragraphs>191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Assessing Vocabulary Development in Upper Elementary Writing </vt:lpstr>
      <vt:lpstr>End of Grade 3/Beginning of Grade 4 = Critical Threshold in Literacy Development</vt:lpstr>
      <vt:lpstr>The Role of Academic Vocabulary</vt:lpstr>
      <vt:lpstr>Vocabulary has been underrated in curriculum planning and assessment.</vt:lpstr>
      <vt:lpstr>What is Vocabulary or            Lexical Profiling? </vt:lpstr>
      <vt:lpstr>Online vocabulary profiling tools: </vt:lpstr>
      <vt:lpstr>The Compleat Lexical Tutor  www.lextutor.ca</vt:lpstr>
      <vt:lpstr>Example of a Vocabulary Profile</vt:lpstr>
      <vt:lpstr>Measuring Productive Vocabulary</vt:lpstr>
      <vt:lpstr>Grade 4 Writing Samples</vt:lpstr>
      <vt:lpstr>Holistic Marking  Using a Trait-Based Rubric</vt:lpstr>
      <vt:lpstr>Trait-Based Rubric</vt:lpstr>
      <vt:lpstr>Let’s compare our results!  </vt:lpstr>
      <vt:lpstr>Now let’s look at the vocabulary profiles.</vt:lpstr>
      <vt:lpstr>Sample B:  Limited (1+) </vt:lpstr>
      <vt:lpstr>Sample A:  Adequate (2)</vt:lpstr>
      <vt:lpstr>Sample C:  Proficient (3-)</vt:lpstr>
      <vt:lpstr>Sample D:  Proficient (3+)</vt:lpstr>
      <vt:lpstr>Sample E:  Excellent (4)</vt:lpstr>
      <vt:lpstr>Comparison Table</vt:lpstr>
      <vt:lpstr>New Directions:</vt:lpstr>
      <vt:lpstr>Developing a New Vocabulary Profiling Tool for Upper Elementary</vt:lpstr>
      <vt:lpstr>Closing Remarks</vt:lpstr>
      <vt:lpstr>We need to equip our learners       with the academic language           they will need to succeed! </vt:lpstr>
      <vt:lpstr>References (1/2)</vt:lpstr>
      <vt:lpstr>References (2/2)</vt:lpstr>
      <vt:lpstr>Acknowledgements</vt:lpstr>
      <vt:lpstr>Thank you  for your time and attention!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Vocabulary Development in Upper Elementary Writing</dc:title>
  <dc:creator>Owner</dc:creator>
  <cp:lastModifiedBy>Owner</cp:lastModifiedBy>
  <cp:revision>193</cp:revision>
  <dcterms:created xsi:type="dcterms:W3CDTF">2013-11-10T02:54:55Z</dcterms:created>
  <dcterms:modified xsi:type="dcterms:W3CDTF">2013-11-17T05:26:50Z</dcterms:modified>
</cp:coreProperties>
</file>